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614" r:id="rId2"/>
    <p:sldId id="619" r:id="rId3"/>
    <p:sldId id="645" r:id="rId4"/>
    <p:sldId id="620" r:id="rId5"/>
    <p:sldId id="664" r:id="rId6"/>
    <p:sldId id="646" r:id="rId7"/>
    <p:sldId id="665" r:id="rId8"/>
    <p:sldId id="666" r:id="rId9"/>
    <p:sldId id="667" r:id="rId10"/>
    <p:sldId id="651" r:id="rId11"/>
    <p:sldId id="627" r:id="rId12"/>
    <p:sldId id="662" r:id="rId13"/>
    <p:sldId id="658" r:id="rId14"/>
    <p:sldId id="657" r:id="rId15"/>
    <p:sldId id="654" r:id="rId16"/>
    <p:sldId id="656" r:id="rId17"/>
    <p:sldId id="660" r:id="rId18"/>
    <p:sldId id="661" r:id="rId19"/>
    <p:sldId id="668" r:id="rId20"/>
    <p:sldId id="669" r:id="rId21"/>
    <p:sldId id="633" r:id="rId22"/>
    <p:sldId id="670" r:id="rId23"/>
    <p:sldId id="672" r:id="rId24"/>
    <p:sldId id="671" r:id="rId25"/>
    <p:sldId id="674" r:id="rId26"/>
    <p:sldId id="676" r:id="rId27"/>
    <p:sldId id="677" r:id="rId28"/>
    <p:sldId id="635" r:id="rId29"/>
    <p:sldId id="702" r:id="rId30"/>
    <p:sldId id="678" r:id="rId31"/>
    <p:sldId id="639" r:id="rId32"/>
    <p:sldId id="679" r:id="rId33"/>
    <p:sldId id="641" r:id="rId34"/>
    <p:sldId id="680" r:id="rId35"/>
    <p:sldId id="681" r:id="rId36"/>
    <p:sldId id="621" r:id="rId37"/>
    <p:sldId id="683" r:id="rId38"/>
    <p:sldId id="684" r:id="rId39"/>
    <p:sldId id="689" r:id="rId40"/>
    <p:sldId id="685" r:id="rId41"/>
    <p:sldId id="686" r:id="rId42"/>
    <p:sldId id="687" r:id="rId43"/>
    <p:sldId id="688" r:id="rId44"/>
    <p:sldId id="691" r:id="rId45"/>
    <p:sldId id="692" r:id="rId46"/>
    <p:sldId id="700" r:id="rId47"/>
    <p:sldId id="701" r:id="rId48"/>
    <p:sldId id="693" r:id="rId49"/>
    <p:sldId id="695" r:id="rId50"/>
    <p:sldId id="699" r:id="rId51"/>
    <p:sldId id="703" r:id="rId52"/>
    <p:sldId id="696" r:id="rId53"/>
    <p:sldId id="615" r:id="rId54"/>
    <p:sldId id="616" r:id="rId55"/>
    <p:sldId id="675" r:id="rId56"/>
    <p:sldId id="617" r:id="rId57"/>
    <p:sldId id="618" r:id="rId58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1"/>
    <a:srgbClr val="FFCC66"/>
    <a:srgbClr val="FFFF99"/>
    <a:srgbClr val="FF6600"/>
    <a:srgbClr val="CC0000"/>
    <a:srgbClr val="FFFFFF"/>
    <a:srgbClr val="CC9900"/>
    <a:srgbClr val="40404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6" autoAdjust="0"/>
    <p:restoredTop sz="92527" autoAdjust="0"/>
  </p:normalViewPr>
  <p:slideViewPr>
    <p:cSldViewPr showGuides="1">
      <p:cViewPr varScale="1">
        <p:scale>
          <a:sx n="105" d="100"/>
          <a:sy n="105" d="100"/>
        </p:scale>
        <p:origin x="164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84" tIns="46342" rIns="92684" bIns="4634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84" tIns="46342" rIns="92684" bIns="4634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F29AC749-DF81-4350-8BF2-E8A171AB04D4}" type="datetimeFigureOut">
              <a:rPr lang="en-AU"/>
              <a:pPr>
                <a:defRPr/>
              </a:pPr>
              <a:t>1/09/2022</a:t>
            </a:fld>
            <a:endParaRPr lang="en-AU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84" tIns="46342" rIns="92684" bIns="4634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79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84" tIns="46342" rIns="92684" bIns="4634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005F676-0229-49FF-85E0-DD492A8E2E7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7025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2684" tIns="46342" rIns="92684" bIns="46342" rtlCol="0"/>
          <a:lstStyle>
            <a:lvl1pPr algn="l">
              <a:defRPr sz="1200">
                <a:latin typeface="Candara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2684" tIns="46342" rIns="92684" bIns="46342" rtlCol="0"/>
          <a:lstStyle>
            <a:lvl1pPr algn="r">
              <a:defRPr sz="1200">
                <a:latin typeface="Candara" pitchFamily="34" charset="0"/>
              </a:defRPr>
            </a:lvl1pPr>
          </a:lstStyle>
          <a:p>
            <a:pPr>
              <a:defRPr/>
            </a:pPr>
            <a:fld id="{FF505056-BC7F-4F94-8F80-0418CE77B13C}" type="datetimeFigureOut">
              <a:rPr lang="en-AU"/>
              <a:pPr>
                <a:defRPr/>
              </a:pPr>
              <a:t>1/09/2022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84" tIns="46342" rIns="92684" bIns="46342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2684" tIns="46342" rIns="92684" bIns="46342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5300"/>
          </a:xfrm>
          <a:prstGeom prst="rect">
            <a:avLst/>
          </a:prstGeom>
        </p:spPr>
        <p:txBody>
          <a:bodyPr vert="horz" lIns="92684" tIns="46342" rIns="92684" bIns="46342" rtlCol="0" anchor="b"/>
          <a:lstStyle>
            <a:lvl1pPr algn="l">
              <a:defRPr sz="1200">
                <a:latin typeface="Candara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5300"/>
          </a:xfrm>
          <a:prstGeom prst="rect">
            <a:avLst/>
          </a:prstGeom>
        </p:spPr>
        <p:txBody>
          <a:bodyPr vert="horz" lIns="92684" tIns="46342" rIns="92684" bIns="46342" rtlCol="0" anchor="b"/>
          <a:lstStyle>
            <a:lvl1pPr algn="r">
              <a:defRPr sz="1200">
                <a:latin typeface="Candara" pitchFamily="34" charset="0"/>
              </a:defRPr>
            </a:lvl1pPr>
          </a:lstStyle>
          <a:p>
            <a:pPr>
              <a:defRPr/>
            </a:pPr>
            <a:fld id="{19977E06-91FA-4535-870A-84DED8FCB0E3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39802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862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5922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6547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502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762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3839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4942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3905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1961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714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449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0927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533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533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5316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296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8511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8561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6325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194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6195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742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29369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7856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50143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6493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7358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2123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35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0017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36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06131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37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5249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38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57613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7804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3783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40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7015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8496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06126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43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63431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Students</a:t>
            </a:r>
            <a:r>
              <a:rPr lang="en-AU" baseline="0" dirty="0"/>
              <a:t> colour their map to match this coloured version.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44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5268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45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8368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46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93138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47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8112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48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06143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49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490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87331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Hopefully</a:t>
            </a:r>
            <a:r>
              <a:rPr lang="en-AU" baseline="0" dirty="0"/>
              <a:t> students will notice the relationship between cases of plague and developing regions. This is an opportunity to discuss the importance of medical aid to the developing world.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50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44846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FCAD06-9DD2-49A3-A06A-90DC65852BF5}" type="slidenum">
              <a:rPr lang="en-AU" smtClean="0"/>
              <a:pPr>
                <a:defRPr/>
              </a:pPr>
              <a:t>57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753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Sources: History Channel, Wikipedia and BBC -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035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Sources: History Channel, Wikipedia and BBC -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0357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Sources: History Channel, Wikipedia and BBC -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0357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Sources: History Channel, Wikipedia and BBC -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977E06-91FA-4535-870A-84DED8FCB0E3}" type="slidenum">
              <a:rPr lang="en-AU" smtClean="0"/>
              <a:pPr>
                <a:defRPr/>
              </a:pPr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035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B1DF5E-D4B6-4D93-BCE9-B0C7F60B8C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70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EB52B-F6D9-44A3-83A0-ECC596533C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92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49DD5-8151-4280-A839-BC8DB4D2C6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81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F9C4F9-8D37-4B6A-A89E-493D33A31A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843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BDEAD-4086-4CE2-A1D5-C1645229DF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3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89FCE-2F63-4A49-9C77-B1CAA1854E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29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8A91A-EF91-4807-9E29-655397C203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52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A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3C9E8-595B-4904-8AF3-A34909B21D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1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A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812CF-86E2-4C2F-B743-B5BCCEA51D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38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2B5C2-ECD5-48B5-B720-E334BFE6CC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CA01D-7184-4033-8EC4-7AF493F450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8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02C48-1BFD-490C-8731-EEAE480B97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3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7E5BE0-881C-452C-9B92-BC2B445AA0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9E0F0-9A48-4DE3-99D1-F923FA343F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1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AEF30-73FC-4C99-899D-00DBE6F4DA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7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AA8CA-3644-4FE1-95A3-9474337EDC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0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FF140-964E-4FF2-BB61-6ABE4BCD07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9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Candar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Candar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Candara" pitchFamily="34" charset="0"/>
              </a:defRPr>
            </a:lvl1pPr>
          </a:lstStyle>
          <a:p>
            <a:pPr>
              <a:defRPr/>
            </a:pPr>
            <a:fld id="{11521045-3B80-43CC-A802-DFA969A13D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iner Hand ITC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iner Hand ITC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iner Hand ITC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iner Hand ITC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e4q6eaLn2m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hyperlink" Target="https://www.youtube.com/watch?v=JVQO0a4mMW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iQA5e-fP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hyperlink" Target="https://www.youtube.com/watch?v=5rWKlN_nz5Y" TargetMode="External"/><Relationship Id="rId4" Type="http://schemas.openxmlformats.org/officeDocument/2006/relationships/hyperlink" Target="https://www.youtube.com/watch?v=BMuubL0wBCo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4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upload.wikimedia.org/wikipedia/commons/f/f8/Spread-Of-The-Black-Death.gi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sciencemuseum.org.uk/broughttolife/themes/diseases/black_death.aspx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eodossia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nc.cdc.gov/eid/article/8/9/01-0536_article" TargetMode="External"/><Relationship Id="rId5" Type="http://schemas.openxmlformats.org/officeDocument/2006/relationships/hyperlink" Target="http://www.historyinanhour.com/2011/08/05/the-siege-of-kaffa-and-the-black-death/" TargetMode="External"/><Relationship Id="rId4" Type="http://schemas.openxmlformats.org/officeDocument/2006/relationships/hyperlink" Target="http://contagions.wordpress.com/2012/06/28/plague-at-the-siege-of-caffa-1346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ustraliancurriculum.edu.au/humanities-and-social-sciences/history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olours_of_India_-_Silk_yarn_waiting_to_be_made_into_saris.jpg" TargetMode="External"/><Relationship Id="rId2" Type="http://schemas.openxmlformats.org/officeDocument/2006/relationships/hyperlink" Target="http://commons.wikimedia.org/wiki/File:Spices_in_an_Indian_market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Europe_180ad_roman_trade_map.png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story.com/topics/black-death" TargetMode="External"/><Relationship Id="rId7" Type="http://schemas.openxmlformats.org/officeDocument/2006/relationships/hyperlink" Target="http://www.sarahwoodbury.com/life-expectancy-in-the-middle-ages/" TargetMode="External"/><Relationship Id="rId2" Type="http://schemas.openxmlformats.org/officeDocument/2006/relationships/hyperlink" Target="http://www.bbc.co.uk/history/british/middle_ages/plague_countryside_01.s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Black_Death" TargetMode="External"/><Relationship Id="rId5" Type="http://schemas.openxmlformats.org/officeDocument/2006/relationships/hyperlink" Target="http://water.org/water-crisis/water-facts/water/" TargetMode="External"/><Relationship Id="rId4" Type="http://schemas.openxmlformats.org/officeDocument/2006/relationships/hyperlink" Target="http://www.nytimes.com/2010/11/01/health/01plague.html?_r=0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ustraliancurriculum.edu.au/humanities-and-social-sciences/history/" TargetMode="External"/><Relationship Id="rId3" Type="http://schemas.openxmlformats.org/officeDocument/2006/relationships/hyperlink" Target="http://www.australiancurriculum.edu.au/glossary/popup?a=H&amp;t=Concepts" TargetMode="External"/><Relationship Id="rId7" Type="http://schemas.openxmlformats.org/officeDocument/2006/relationships/hyperlink" Target="http://www.australiancurriculum.edu.au/Curriculum/ContentDescription/ACDSEH071" TargetMode="External"/><Relationship Id="rId2" Type="http://schemas.openxmlformats.org/officeDocument/2006/relationships/hyperlink" Target="http://www.australiancurriculum.edu.au/glossary/popup?a=H&amp;t=Term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ustraliancurriculum.edu.au/Curriculum/ContentDescription/ACHHS152" TargetMode="External"/><Relationship Id="rId5" Type="http://schemas.openxmlformats.org/officeDocument/2006/relationships/hyperlink" Target="http://www.australiancurriculum.edu.au/glossary/popup?a=H&amp;t=Secondary+sources" TargetMode="External"/><Relationship Id="rId4" Type="http://schemas.openxmlformats.org/officeDocument/2006/relationships/hyperlink" Target="http://www.australiancurriculum.edu.au/Curriculum/ContentDescription/ACHHS149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duffystirling.wordpress.com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hyperlink" Target="http://creativecommons.org/licenses/by-nc-sa/4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The Causes and Spread of the Black Death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b+w_rat_sitting_up_with_hands_outstretch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352800"/>
            <a:ext cx="34004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57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Medicine in the Middle 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029200" cy="47545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Medicine was not a science but more like a ‘</a:t>
            </a:r>
            <a:r>
              <a:rPr lang="en-AU" b="1" dirty="0"/>
              <a:t>craft</a:t>
            </a:r>
            <a:r>
              <a:rPr lang="en-AU" dirty="0"/>
              <a:t>’.</a:t>
            </a:r>
          </a:p>
          <a:p>
            <a:pPr marL="0" indent="0">
              <a:buNone/>
            </a:pPr>
            <a:r>
              <a:rPr lang="en-AU" dirty="0"/>
              <a:t>Doctors were not </a:t>
            </a:r>
            <a:r>
              <a:rPr lang="en-AU" b="1" dirty="0"/>
              <a:t>scientists, </a:t>
            </a:r>
            <a:r>
              <a:rPr lang="en-AU" dirty="0"/>
              <a:t>which means they did not base their ideas on observation and evidence.</a:t>
            </a:r>
          </a:p>
          <a:p>
            <a:pPr marL="0" indent="0">
              <a:buNone/>
            </a:pPr>
            <a:r>
              <a:rPr lang="en-AU" dirty="0"/>
              <a:t>They had strange ideas about the body which were based on belief and </a:t>
            </a:r>
            <a:r>
              <a:rPr lang="en-AU" b="1" dirty="0"/>
              <a:t>religious</a:t>
            </a:r>
            <a:r>
              <a:rPr lang="en-AU" dirty="0"/>
              <a:t> </a:t>
            </a:r>
            <a:r>
              <a:rPr lang="en-AU" b="1" dirty="0"/>
              <a:t>faith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pic>
        <p:nvPicPr>
          <p:cNvPr id="6147" name="Picture 3" descr="G:\# TPT\! Royalty Free Images\Open Clip Art\Fadookie_Caduce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422558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6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Medicine and Religion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286000"/>
            <a:ext cx="4114800" cy="38401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The natural and supernatural were interconnected.</a:t>
            </a:r>
          </a:p>
          <a:p>
            <a:pPr marL="0" indent="0">
              <a:buNone/>
            </a:pPr>
            <a:r>
              <a:rPr lang="en-AU" dirty="0"/>
              <a:t>It was </a:t>
            </a:r>
            <a:r>
              <a:rPr lang="en-AU" b="1" dirty="0"/>
              <a:t>‘Gods will’ </a:t>
            </a:r>
            <a:r>
              <a:rPr lang="en-AU" dirty="0"/>
              <a:t>that you would fall ill …or get better.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14338" name="Picture 2" descr="G:\# TPT\! Royalty Free Images\Open Clip Art\AJ_medieval_priest_with_sacra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23" y="635793"/>
            <a:ext cx="4273153" cy="604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God’s Punishment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 marL="0" indent="0">
              <a:buNone/>
            </a:pPr>
            <a:r>
              <a:rPr lang="en-AU" altLang="en-US" dirty="0"/>
              <a:t>Most believe Black Death is sent by God to </a:t>
            </a:r>
            <a:r>
              <a:rPr lang="en-AU" altLang="en-US" b="1" dirty="0"/>
              <a:t>punish</a:t>
            </a:r>
            <a:r>
              <a:rPr lang="en-AU" altLang="en-US" dirty="0"/>
              <a:t> people for their </a:t>
            </a:r>
            <a:r>
              <a:rPr lang="en-AU" altLang="en-US" b="1" dirty="0"/>
              <a:t>sins</a:t>
            </a:r>
            <a:r>
              <a:rPr lang="en-AU" altLang="en-US" dirty="0"/>
              <a:t>.</a:t>
            </a:r>
          </a:p>
          <a:p>
            <a:pPr marL="0" indent="0">
              <a:buNone/>
            </a:pPr>
            <a:r>
              <a:rPr lang="en-AU" altLang="en-US" dirty="0"/>
              <a:t>Many pray for forgiveness.</a:t>
            </a:r>
          </a:p>
          <a:p>
            <a:pPr marL="0" indent="0">
              <a:buNone/>
            </a:pPr>
            <a:r>
              <a:rPr lang="en-AU" altLang="en-US" dirty="0"/>
              <a:t>The </a:t>
            </a:r>
            <a:r>
              <a:rPr lang="en-AU" altLang="en-US" b="1" dirty="0"/>
              <a:t>Flagellants</a:t>
            </a:r>
            <a:r>
              <a:rPr lang="en-AU" altLang="en-US" dirty="0"/>
              <a:t> were a group which travelled, whipping themselves and singing hymns, to win God's forgiveness.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8" descr="Flagella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1523999"/>
            <a:ext cx="4419600" cy="3431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68800" y="519586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/>
              <a:t>Monty Python’s parody of Flagellants:</a:t>
            </a:r>
          </a:p>
          <a:p>
            <a:r>
              <a:rPr lang="en-AU" dirty="0">
                <a:hlinkClick r:id="rId4"/>
              </a:rPr>
              <a:t>https://www.youtube.com/watch?v=e4q6eaLn2mY</a:t>
            </a:r>
            <a:r>
              <a:rPr lang="en-AU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80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62400" y="274638"/>
            <a:ext cx="4724400" cy="1143000"/>
          </a:xfrm>
        </p:spPr>
        <p:txBody>
          <a:bodyPr/>
          <a:lstStyle/>
          <a:p>
            <a:r>
              <a:rPr lang="en-AU" dirty="0"/>
              <a:t>Barber Surgeon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054600" y="1143000"/>
            <a:ext cx="3632200" cy="4983163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/>
              <a:t>Doctors rarely performed surgery in the Middle Ages: instead barbers (hairdressers!) performed surgery and dentistry – usually without anaesthetic!</a:t>
            </a:r>
          </a:p>
        </p:txBody>
      </p:sp>
      <p:pic>
        <p:nvPicPr>
          <p:cNvPr id="13315" name="Picture 3" descr="G:\# TPT\! Royalty Free Images\Open Clip Art\cdsgraphics_Barber_Shop_Po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00" y="4699000"/>
            <a:ext cx="56333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054600" y="4724400"/>
            <a:ext cx="2667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b="1" dirty="0">
                <a:latin typeface="+mn-lt"/>
              </a:rPr>
              <a:t>Random fact: </a:t>
            </a:r>
            <a:r>
              <a:rPr lang="en-AU" dirty="0">
                <a:latin typeface="+mn-lt"/>
              </a:rPr>
              <a:t>The </a:t>
            </a:r>
            <a:r>
              <a:rPr lang="en-AU" b="1" dirty="0">
                <a:latin typeface="+mn-lt"/>
              </a:rPr>
              <a:t>red/white pole </a:t>
            </a:r>
            <a:r>
              <a:rPr lang="en-AU" dirty="0">
                <a:latin typeface="+mn-lt"/>
              </a:rPr>
              <a:t>often seen outside barber shops is said to represent the blood and bandages of the barber surgeon.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4864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The Worst Jobs in History:</a:t>
            </a:r>
          </a:p>
          <a:p>
            <a:r>
              <a:rPr lang="en-AU" b="1" dirty="0"/>
              <a:t>Barber Surgeon</a:t>
            </a:r>
          </a:p>
          <a:p>
            <a:r>
              <a:rPr lang="en-AU" dirty="0">
                <a:hlinkClick r:id="rId4"/>
              </a:rPr>
              <a:t>https://www.youtube.com/watch?v=JVQO0a4mMWs</a:t>
            </a:r>
            <a:endParaRPr lang="en-AU" dirty="0"/>
          </a:p>
        </p:txBody>
      </p:sp>
      <p:pic>
        <p:nvPicPr>
          <p:cNvPr id="13317" name="Picture 5" descr="G:\# TPT\! Royalty Free Images\Wikimedia Commons\Older_barber-dentis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0" t="23329" r="19448" b="30237"/>
          <a:stretch/>
        </p:blipFill>
        <p:spPr bwMode="auto">
          <a:xfrm>
            <a:off x="269875" y="304800"/>
            <a:ext cx="3197225" cy="33667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:\# TPT\! Royalty Free Images\Wikimedia Commons\Stände_Amman_Der_Bader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t="18904" r="7633" b="29979"/>
          <a:stretch/>
        </p:blipFill>
        <p:spPr bwMode="auto">
          <a:xfrm>
            <a:off x="1676400" y="2286000"/>
            <a:ext cx="3187700" cy="3140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01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Four </a:t>
            </a:r>
            <a:r>
              <a:rPr lang="en-AU" dirty="0" err="1"/>
              <a:t>Humors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/>
              <a:t>A common belief was that the body was composed of  ‘</a:t>
            </a:r>
            <a:r>
              <a:rPr lang="en-AU" sz="2800" b="1" dirty="0"/>
              <a:t>four</a:t>
            </a:r>
            <a:r>
              <a:rPr lang="en-AU" sz="2800" dirty="0"/>
              <a:t> </a:t>
            </a:r>
            <a:r>
              <a:rPr lang="en-AU" sz="2800" b="1" dirty="0" err="1"/>
              <a:t>humors</a:t>
            </a:r>
            <a:r>
              <a:rPr lang="en-AU" sz="2400" dirty="0" err="1"/>
              <a:t>’</a:t>
            </a:r>
            <a:r>
              <a:rPr lang="en-AU" sz="2400" dirty="0"/>
              <a:t> (blood, phlegm, yellow bile and black bile). </a:t>
            </a:r>
            <a:r>
              <a:rPr lang="en-AU" sz="2800" dirty="0"/>
              <a:t>An imbalance – too much or too little in of one </a:t>
            </a:r>
            <a:r>
              <a:rPr lang="en-AU" sz="2800" dirty="0" err="1"/>
              <a:t>humor</a:t>
            </a:r>
            <a:r>
              <a:rPr lang="en-AU" sz="2800" dirty="0"/>
              <a:t> – would cause sickness.</a:t>
            </a:r>
          </a:p>
          <a:p>
            <a:pPr lvl="1"/>
            <a:r>
              <a:rPr lang="en-AU" sz="2000" dirty="0"/>
              <a:t>Certain personality types were associated with overabundance of one </a:t>
            </a:r>
            <a:r>
              <a:rPr lang="en-AU" sz="2000" dirty="0" err="1"/>
              <a:t>humor</a:t>
            </a:r>
            <a:r>
              <a:rPr lang="en-AU" sz="2000" dirty="0"/>
              <a:t>: </a:t>
            </a:r>
            <a:r>
              <a:rPr lang="en-AU" sz="2000" b="1" dirty="0"/>
              <a:t>phlegmatic</a:t>
            </a:r>
            <a:r>
              <a:rPr lang="en-AU" sz="2000" dirty="0"/>
              <a:t>; </a:t>
            </a:r>
            <a:r>
              <a:rPr lang="en-AU" sz="2000" b="1" dirty="0"/>
              <a:t>choleric</a:t>
            </a:r>
            <a:r>
              <a:rPr lang="en-AU" sz="2000" dirty="0"/>
              <a:t>; </a:t>
            </a:r>
            <a:r>
              <a:rPr lang="en-AU" sz="2000" b="1" dirty="0"/>
              <a:t>sanguine</a:t>
            </a:r>
            <a:r>
              <a:rPr lang="en-AU" sz="2000" dirty="0"/>
              <a:t>; </a:t>
            </a:r>
            <a:r>
              <a:rPr lang="en-AU" sz="2000" b="1" dirty="0"/>
              <a:t>melancholic</a:t>
            </a:r>
            <a:r>
              <a:rPr lang="en-AU" sz="2000" dirty="0"/>
              <a:t> (Believe it or not, we still use these terms today!).</a:t>
            </a:r>
          </a:p>
          <a:p>
            <a:pPr lvl="1"/>
            <a:r>
              <a:rPr lang="en-AU" sz="2000" dirty="0"/>
              <a:t>This belief originated in the philosophy of the Ancient Greeks.</a:t>
            </a:r>
          </a:p>
        </p:txBody>
      </p:sp>
      <p:pic>
        <p:nvPicPr>
          <p:cNvPr id="12290" name="Picture 2" descr="G:\# TPT\! Royalty Free Images\Wikimedia Commons\Humoris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62000"/>
            <a:ext cx="2814638" cy="282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G:\# TPT\! Royalty Free Images\Wikimedia Commons\Lavater179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346" y="3428206"/>
            <a:ext cx="2786063" cy="33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736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Treatment in the Middle 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/>
              <a:t>How to rebalance the </a:t>
            </a:r>
            <a:r>
              <a:rPr lang="en-AU" sz="2800" dirty="0" err="1"/>
              <a:t>humors</a:t>
            </a:r>
            <a:r>
              <a:rPr lang="en-AU" sz="2800" dirty="0"/>
              <a:t>?</a:t>
            </a:r>
          </a:p>
          <a:p>
            <a:pPr marL="0" indent="0">
              <a:buNone/>
            </a:pPr>
            <a:r>
              <a:rPr lang="en-AU" sz="2800" dirty="0"/>
              <a:t>Treatments included ‘</a:t>
            </a:r>
            <a:r>
              <a:rPr lang="en-AU" sz="2800" b="1" dirty="0"/>
              <a:t>leeches</a:t>
            </a:r>
            <a:r>
              <a:rPr lang="en-AU" sz="2800" dirty="0"/>
              <a:t>’ ..</a:t>
            </a:r>
          </a:p>
          <a:p>
            <a:pPr marL="0" indent="0">
              <a:buNone/>
            </a:pPr>
            <a:endParaRPr lang="en-AU" sz="2800" dirty="0"/>
          </a:p>
        </p:txBody>
      </p:sp>
      <p:pic>
        <p:nvPicPr>
          <p:cNvPr id="10242" name="Picture 2" descr="G:\# TPT\! Royalty Free Images\Wikimedia Commons\Leech_in_the_point (Wikimedia Commons - Gleb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2" y="3657600"/>
            <a:ext cx="4415198" cy="2948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6" t="11979" r="33528" b="11979"/>
          <a:stretch/>
        </p:blipFill>
        <p:spPr bwMode="auto">
          <a:xfrm>
            <a:off x="4024310" y="1241580"/>
            <a:ext cx="4767155" cy="3330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32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Treatment in the Middle 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3429000" cy="1447800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… and </a:t>
            </a:r>
            <a:r>
              <a:rPr lang="en-AU" sz="2400" b="1" dirty="0"/>
              <a:t>bloodletting </a:t>
            </a:r>
            <a:r>
              <a:rPr lang="en-AU" sz="2400" dirty="0"/>
              <a:t>(phlebotomy), to allow the </a:t>
            </a:r>
            <a:r>
              <a:rPr lang="en-AU" sz="2400" b="1" dirty="0"/>
              <a:t>bad ‘</a:t>
            </a:r>
            <a:r>
              <a:rPr lang="en-AU" sz="2400" b="1" dirty="0" err="1"/>
              <a:t>humors</a:t>
            </a:r>
            <a:r>
              <a:rPr lang="en-AU" sz="2400" dirty="0"/>
              <a:t>’  to escape.</a:t>
            </a:r>
          </a:p>
        </p:txBody>
      </p:sp>
      <p:pic>
        <p:nvPicPr>
          <p:cNvPr id="11267" name="Picture 3" descr="G:\# TPT\! Royalty Free Images\Wikimedia Commons\Blood_lett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8" t="16866" r="28349" b="28333"/>
          <a:stretch/>
        </p:blipFill>
        <p:spPr bwMode="auto">
          <a:xfrm>
            <a:off x="3733800" y="1255392"/>
            <a:ext cx="5029201" cy="534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G:\# TPT\! Royalty Free Images\Wikimedia Commons\Bloodletting_276p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76" y="2743200"/>
            <a:ext cx="2633724" cy="401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3657600"/>
            <a:ext cx="1600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dirty="0"/>
              <a:t>This is a chart identifying where to release blood to rebalance the </a:t>
            </a:r>
            <a:r>
              <a:rPr lang="en-AU" dirty="0" err="1"/>
              <a:t>humors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436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15362" name="Picture 2" descr="G:\# TPT\! Royalty Free Images\Open Clip Art\AJ_robed_old_wom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6462"/>
            <a:ext cx="4157540" cy="58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Treatment in the Middle 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733800" y="1219200"/>
            <a:ext cx="4953000" cy="49069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Doctors were only for the </a:t>
            </a:r>
            <a:r>
              <a:rPr lang="en-AU" b="1" dirty="0"/>
              <a:t>wealthy</a:t>
            </a:r>
            <a:r>
              <a:rPr lang="en-AU" dirty="0"/>
              <a:t>.</a:t>
            </a:r>
          </a:p>
          <a:p>
            <a:pPr marL="0" indent="0">
              <a:buNone/>
            </a:pPr>
            <a:r>
              <a:rPr lang="en-AU" dirty="0"/>
              <a:t>Many would be treated by </a:t>
            </a:r>
            <a:r>
              <a:rPr lang="en-AU" b="1" dirty="0"/>
              <a:t>monks</a:t>
            </a:r>
            <a:r>
              <a:rPr lang="en-AU" dirty="0"/>
              <a:t>, who studied the same medical texts the doctors studied in their universities, and grew medicinal gardens.</a:t>
            </a:r>
          </a:p>
          <a:p>
            <a:pPr marL="0" indent="0">
              <a:buNone/>
            </a:pPr>
            <a:r>
              <a:rPr lang="en-AU" dirty="0"/>
              <a:t>Most peasants, however, sought out </a:t>
            </a:r>
            <a:r>
              <a:rPr lang="en-AU" b="1" dirty="0"/>
              <a:t>folk-healers</a:t>
            </a:r>
            <a:r>
              <a:rPr lang="en-AU" dirty="0"/>
              <a:t> whose </a:t>
            </a:r>
            <a:r>
              <a:rPr lang="en-AU" b="1" dirty="0"/>
              <a:t>herbal</a:t>
            </a:r>
            <a:r>
              <a:rPr lang="en-AU" dirty="0"/>
              <a:t> </a:t>
            </a:r>
            <a:r>
              <a:rPr lang="en-AU" b="1" dirty="0"/>
              <a:t>remedies</a:t>
            </a:r>
            <a:r>
              <a:rPr lang="en-AU" dirty="0"/>
              <a:t> were passed down through the generations.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179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34000" cy="1143000"/>
          </a:xfrm>
        </p:spPr>
        <p:txBody>
          <a:bodyPr/>
          <a:lstStyle/>
          <a:p>
            <a:pPr algn="l"/>
            <a:r>
              <a:rPr lang="en-AU" dirty="0"/>
              <a:t>Herbal Remedies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953000" cy="4754563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/>
              <a:t>Actually, some of these herbal remedies were effective and are still used today:</a:t>
            </a:r>
          </a:p>
          <a:p>
            <a:r>
              <a:rPr lang="en-AU" sz="2400" b="1" dirty="0"/>
              <a:t>Willow tree bark</a:t>
            </a:r>
            <a:r>
              <a:rPr lang="en-AU" sz="2400" dirty="0"/>
              <a:t> tea for headaches and reducing fevers. The bark contains a chemical called </a:t>
            </a:r>
            <a:r>
              <a:rPr lang="en-AU" sz="2400" i="1" dirty="0"/>
              <a:t>salicylic acid</a:t>
            </a:r>
            <a:r>
              <a:rPr lang="en-AU" sz="2400" dirty="0"/>
              <a:t> which you might know as </a:t>
            </a:r>
            <a:r>
              <a:rPr lang="en-AU" sz="2400" b="1" dirty="0"/>
              <a:t>Aspirin</a:t>
            </a:r>
            <a:r>
              <a:rPr lang="en-AU" sz="2400" dirty="0"/>
              <a:t>.</a:t>
            </a:r>
          </a:p>
          <a:p>
            <a:r>
              <a:rPr lang="en-AU" sz="2400" b="1" dirty="0"/>
              <a:t>Chamomile flower </a:t>
            </a:r>
            <a:r>
              <a:rPr lang="en-AU" sz="2400" dirty="0"/>
              <a:t>tea for headaches and digestion.</a:t>
            </a:r>
          </a:p>
          <a:p>
            <a:r>
              <a:rPr lang="en-AU" sz="2400" b="1" dirty="0"/>
              <a:t>Sage leaf</a:t>
            </a:r>
            <a:r>
              <a:rPr lang="en-AU" sz="2400" dirty="0"/>
              <a:t> as a general cure-all.</a:t>
            </a:r>
          </a:p>
          <a:p>
            <a:r>
              <a:rPr lang="en-AU" sz="2400" b="1" dirty="0"/>
              <a:t>Valerian root </a:t>
            </a:r>
            <a:r>
              <a:rPr lang="en-AU" sz="2400" dirty="0"/>
              <a:t>for insomnia.</a:t>
            </a:r>
          </a:p>
          <a:p>
            <a:endParaRPr lang="en-AU" sz="2400" dirty="0"/>
          </a:p>
          <a:p>
            <a:pPr marL="0" indent="0">
              <a:buNone/>
            </a:pPr>
            <a:endParaRPr lang="en-AU" sz="2400" dirty="0"/>
          </a:p>
        </p:txBody>
      </p:sp>
      <p:pic>
        <p:nvPicPr>
          <p:cNvPr id="5122" name="Picture 2" descr="G:\# TPT\! Royalty Free Images\Medieval\Salix_alba_Morton Willow Tree (Wikimedia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6" y="337258"/>
            <a:ext cx="2752725" cy="275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G:\# TPT\! Royalty Free Images\Medieval\Aspirine_macro_shot (wikimedia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70" y="1713621"/>
            <a:ext cx="1872343" cy="1872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G:\# TPT\! Royalty Free Images\Wikimedia Commons\Chamomile (Wikimedia - Fir0002 20D) Needs attributi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29000"/>
            <a:ext cx="3372146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87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So what really caused the Black Death?</a:t>
            </a:r>
            <a:endParaRPr lang="en-AU" dirty="0"/>
          </a:p>
        </p:txBody>
      </p:sp>
      <p:pic>
        <p:nvPicPr>
          <p:cNvPr id="8" name="Picture 7" descr="b+w_rat_sitting_up_with_hands_outstretch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352800"/>
            <a:ext cx="34004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03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you know about what causes disease?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You’re an educated modern person who has grown up with knowledge of science.</a:t>
            </a:r>
          </a:p>
          <a:p>
            <a:pPr marL="0" lvl="0" indent="0">
              <a:buNone/>
            </a:pPr>
            <a:r>
              <a:rPr lang="en-US" dirty="0"/>
              <a:t>What causes disease?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83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causes disease to spread?</a:t>
            </a:r>
            <a:endParaRPr lang="en-AU" altLang="en-US" dirty="0"/>
          </a:p>
        </p:txBody>
      </p:sp>
      <p:sp>
        <p:nvSpPr>
          <p:cNvPr id="24579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6482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What causes disease?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What things can cause disease to spread quickly?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AU" altLang="en-US" dirty="0"/>
          </a:p>
        </p:txBody>
      </p:sp>
      <p:pic>
        <p:nvPicPr>
          <p:cNvPr id="2050" name="Picture 2" descr="G:\# TPT\! Royalty Free Images\Open Clip Art\sneez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26230"/>
            <a:ext cx="3352800" cy="490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762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causes disease to spread?</a:t>
            </a:r>
            <a:endParaRPr lang="en-AU" altLang="en-US" dirty="0"/>
          </a:p>
        </p:txBody>
      </p:sp>
      <p:sp>
        <p:nvSpPr>
          <p:cNvPr id="24579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600" b="1" dirty="0"/>
              <a:t>‘Sneeze’ Ad:</a:t>
            </a:r>
          </a:p>
          <a:p>
            <a:pPr>
              <a:buFontTx/>
              <a:buNone/>
            </a:pPr>
            <a:r>
              <a:rPr lang="en-US" altLang="en-US" sz="2600" dirty="0">
                <a:hlinkClick r:id="rId3"/>
              </a:rPr>
              <a:t>https://www.youtube.com/watch?v=qKiQA5e-fPg</a:t>
            </a:r>
            <a:endParaRPr lang="en-US" altLang="en-US" sz="2600" dirty="0"/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r>
              <a:rPr lang="en-US" altLang="en-US" sz="1600" i="1" dirty="0"/>
              <a:t>Source: SA Health http://www.sahealth.sa.gov.au/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AU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600" b="1" dirty="0"/>
              <a:t>Spread of Disease through Contact Video:</a:t>
            </a:r>
          </a:p>
          <a:p>
            <a:pPr>
              <a:buFontTx/>
              <a:buNone/>
            </a:pPr>
            <a:r>
              <a:rPr lang="en-US" altLang="en-US" sz="2600" dirty="0">
                <a:hlinkClick r:id="rId4"/>
              </a:rPr>
              <a:t>https://www.youtube.com/watch?v=BMuubL0wBCo</a:t>
            </a:r>
            <a:r>
              <a:rPr lang="en-US" altLang="en-US" sz="2600" dirty="0"/>
              <a:t> </a:t>
            </a:r>
          </a:p>
          <a:p>
            <a:pPr>
              <a:buFontTx/>
              <a:buNone/>
            </a:pPr>
            <a:r>
              <a:rPr lang="en-US" altLang="en-US" sz="2600" b="1" dirty="0"/>
              <a:t>Science Cast: How disease spreads.</a:t>
            </a:r>
          </a:p>
          <a:p>
            <a:pPr>
              <a:buFontTx/>
              <a:buNone/>
            </a:pPr>
            <a:r>
              <a:rPr lang="en-US" altLang="en-US" sz="2600" dirty="0">
                <a:hlinkClick r:id="rId5"/>
              </a:rPr>
              <a:t>https://www.youtube.com/watch?v=5rWKlN_nz5Y</a:t>
            </a:r>
            <a:r>
              <a:rPr lang="en-US" altLang="en-US" sz="2600" dirty="0"/>
              <a:t> </a:t>
            </a:r>
          </a:p>
          <a:p>
            <a:endParaRPr lang="en-AU" sz="2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18946" r="44728" b="21680"/>
          <a:stretch/>
        </p:blipFill>
        <p:spPr bwMode="auto">
          <a:xfrm>
            <a:off x="976312" y="3048000"/>
            <a:ext cx="3054846" cy="298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0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we do to keep our homes hygienic?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What about our school or workplaces?</a:t>
            </a:r>
          </a:p>
          <a:p>
            <a:pPr marL="0" indent="0">
              <a:buNone/>
            </a:pPr>
            <a:r>
              <a:rPr lang="en-AU" dirty="0"/>
              <a:t>Our streets?</a:t>
            </a:r>
          </a:p>
          <a:p>
            <a:pPr marL="0" indent="0">
              <a:buNone/>
            </a:pPr>
            <a:r>
              <a:rPr lang="en-AU" dirty="0"/>
              <a:t>Our public places?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5105400" y="1600200"/>
            <a:ext cx="4038600" cy="4525963"/>
          </a:xfrm>
        </p:spPr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3074" name="Picture 2" descr="G:\# TPT\! Royalty Free Images\Open Clip Art\escobatr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4" y="2438400"/>
            <a:ext cx="8088313" cy="479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Living Conditions</a:t>
            </a:r>
            <a:br>
              <a:rPr lang="en-AU" dirty="0"/>
            </a:br>
            <a:r>
              <a:rPr lang="en-AU" dirty="0"/>
              <a:t>in Medieval Europe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Imagine:</a:t>
            </a:r>
          </a:p>
          <a:p>
            <a:r>
              <a:rPr lang="en-AU" dirty="0"/>
              <a:t>No </a:t>
            </a:r>
            <a:r>
              <a:rPr lang="en-AU" b="1" dirty="0"/>
              <a:t>running</a:t>
            </a:r>
            <a:r>
              <a:rPr lang="en-AU" dirty="0"/>
              <a:t> </a:t>
            </a:r>
            <a:r>
              <a:rPr lang="en-AU" b="1" dirty="0"/>
              <a:t>water</a:t>
            </a:r>
          </a:p>
          <a:p>
            <a:r>
              <a:rPr lang="en-AU" b="1" dirty="0"/>
              <a:t>Sewerage</a:t>
            </a:r>
            <a:r>
              <a:rPr lang="en-AU" dirty="0"/>
              <a:t>, garbage, dead animals in the street</a:t>
            </a:r>
          </a:p>
          <a:p>
            <a:r>
              <a:rPr lang="en-AU" dirty="0"/>
              <a:t>‘</a:t>
            </a:r>
            <a:r>
              <a:rPr lang="en-AU" b="1" dirty="0"/>
              <a:t>Rushes</a:t>
            </a:r>
            <a:r>
              <a:rPr lang="en-AU" dirty="0"/>
              <a:t>’ (straw) was used to cover floors</a:t>
            </a:r>
          </a:p>
          <a:p>
            <a:r>
              <a:rPr lang="en-AU" dirty="0"/>
              <a:t>People often wouldn’t wash and wear the same set of </a:t>
            </a:r>
            <a:r>
              <a:rPr lang="en-AU" b="1" dirty="0"/>
              <a:t>clothes</a:t>
            </a:r>
            <a:r>
              <a:rPr lang="en-AU" dirty="0"/>
              <a:t> constantly for months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6" name="Picture 3" descr="G:\# TPT\! Royalty Free Images\Medieval\Sanitation in the Middle Ages (Wikimedia)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t="3507" r="17268" b="13644"/>
          <a:stretch/>
        </p:blipFill>
        <p:spPr bwMode="auto">
          <a:xfrm>
            <a:off x="4800600" y="1752600"/>
            <a:ext cx="3633713" cy="4648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474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Living Conditions</a:t>
            </a:r>
            <a:br>
              <a:rPr lang="en-AU" dirty="0"/>
            </a:br>
            <a:r>
              <a:rPr lang="en-AU" dirty="0"/>
              <a:t>in Medieval Europe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733800" cy="2819400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Read this description of the floors of medieval homes. </a:t>
            </a:r>
          </a:p>
          <a:p>
            <a:pPr marL="0" indent="0">
              <a:buNone/>
            </a:pPr>
            <a:r>
              <a:rPr lang="en-AU" sz="2400" dirty="0"/>
              <a:t>How would this have contributed to the spread of disease?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43400" y="1600200"/>
            <a:ext cx="4343400" cy="4800600"/>
          </a:xfrm>
          <a:solidFill>
            <a:srgbClr val="FFF7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AU" sz="1800" b="1" i="1" dirty="0"/>
              <a:t>On using rushes (straw) as a floor covering:</a:t>
            </a:r>
          </a:p>
          <a:p>
            <a:pPr marL="0" indent="0" algn="ctr">
              <a:buNone/>
            </a:pPr>
            <a:r>
              <a:rPr lang="en-AU" sz="2400" dirty="0"/>
              <a:t>"... floors are laid with white clay, and are covered with rushes, occasionally renewed, but so imperfectly that the bottom layer is left undisturbed, sometimes for twenty years, harbouring </a:t>
            </a:r>
            <a:r>
              <a:rPr lang="en-AU" sz="2400" b="1" dirty="0"/>
              <a:t>expectoration</a:t>
            </a:r>
            <a:r>
              <a:rPr lang="en-AU" sz="2400" dirty="0"/>
              <a:t>, </a:t>
            </a:r>
            <a:r>
              <a:rPr lang="en-AU" sz="2400" b="1" dirty="0"/>
              <a:t>vomiting</a:t>
            </a:r>
            <a:r>
              <a:rPr lang="en-AU" sz="2400" dirty="0"/>
              <a:t>, the </a:t>
            </a:r>
            <a:r>
              <a:rPr lang="en-AU" sz="2400" b="1" dirty="0"/>
              <a:t>leakage</a:t>
            </a:r>
            <a:r>
              <a:rPr lang="en-AU" sz="2400" dirty="0"/>
              <a:t> of dogs and men, </a:t>
            </a:r>
            <a:r>
              <a:rPr lang="en-AU" sz="2400" b="1" dirty="0"/>
              <a:t>ale</a:t>
            </a:r>
            <a:r>
              <a:rPr lang="en-AU" sz="2400" dirty="0"/>
              <a:t> droppings, </a:t>
            </a:r>
            <a:r>
              <a:rPr lang="en-AU" sz="2400" b="1" dirty="0"/>
              <a:t>scraps</a:t>
            </a:r>
            <a:r>
              <a:rPr lang="en-AU" sz="2400" dirty="0"/>
              <a:t> of </a:t>
            </a:r>
            <a:r>
              <a:rPr lang="en-AU" sz="2400" b="1" dirty="0"/>
              <a:t>fish</a:t>
            </a:r>
            <a:r>
              <a:rPr lang="en-AU" sz="2400" dirty="0"/>
              <a:t>, and other abominations not fit to be mentioned...“ </a:t>
            </a:r>
          </a:p>
          <a:p>
            <a:pPr marL="0" indent="0" algn="r">
              <a:buNone/>
            </a:pPr>
            <a:r>
              <a:rPr lang="en-AU" sz="1600" i="1" dirty="0"/>
              <a:t>Source: Erasmus</a:t>
            </a:r>
            <a:endParaRPr lang="en-AU" sz="1600" dirty="0"/>
          </a:p>
          <a:p>
            <a:pPr marL="0" indent="0">
              <a:buNone/>
            </a:pPr>
            <a:endParaRPr lang="en-AU" sz="2400" dirty="0"/>
          </a:p>
        </p:txBody>
      </p:sp>
      <p:pic>
        <p:nvPicPr>
          <p:cNvPr id="7" name="Picture 2" descr="C:\Users\kroberts\Downloads\Strewn_medicinal_herbs_and_reeds_on_the_floor_of_Eglwys_St_Beuno_-_geograph.org.uk_-_63464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898"/>
          <a:stretch/>
        </p:blipFill>
        <p:spPr bwMode="auto">
          <a:xfrm>
            <a:off x="766762" y="3581400"/>
            <a:ext cx="3065950" cy="2825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000" y="5791200"/>
            <a:ext cx="1918737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‘Rushes’ were a common floor covering.</a:t>
            </a:r>
          </a:p>
        </p:txBody>
      </p:sp>
    </p:spTree>
    <p:extLst>
      <p:ext uri="{BB962C8B-B14F-4D97-AF65-F5344CB8AC3E}">
        <p14:creationId xmlns:p14="http://schemas.microsoft.com/office/powerpoint/2010/main" val="2979846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381000"/>
            <a:ext cx="2971800" cy="1143000"/>
          </a:xfrm>
        </p:spPr>
        <p:txBody>
          <a:bodyPr/>
          <a:lstStyle/>
          <a:p>
            <a:r>
              <a:rPr lang="en-AU" dirty="0"/>
              <a:t>Open Sewers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35280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2200" dirty="0"/>
              <a:t>What happens to your </a:t>
            </a:r>
            <a:r>
              <a:rPr lang="en-AU" sz="2200" b="1" dirty="0"/>
              <a:t>sewerage</a:t>
            </a:r>
            <a:r>
              <a:rPr lang="en-AU" sz="2200" dirty="0"/>
              <a:t>?</a:t>
            </a:r>
          </a:p>
          <a:p>
            <a:pPr marL="0" indent="0">
              <a:buNone/>
            </a:pPr>
            <a:r>
              <a:rPr lang="en-AU" sz="2200" dirty="0"/>
              <a:t>The Romans had engineered sewer systems</a:t>
            </a:r>
          </a:p>
          <a:p>
            <a:pPr marL="0" indent="0">
              <a:buNone/>
            </a:pPr>
            <a:r>
              <a:rPr lang="en-AU" sz="2200" dirty="0"/>
              <a:t> … however, much of this  medieval Europe did not: waste was </a:t>
            </a:r>
            <a:r>
              <a:rPr lang="en-AU" sz="2200" b="1" dirty="0"/>
              <a:t>poured straight into the street.</a:t>
            </a:r>
          </a:p>
          <a:p>
            <a:pPr marL="0" indent="0">
              <a:buNone/>
            </a:pPr>
            <a:r>
              <a:rPr lang="en-AU" sz="2200" dirty="0"/>
              <a:t>When underground sewers were introduced, hygiene greatly improved … something that happened more recently than you might realise!</a:t>
            </a:r>
          </a:p>
        </p:txBody>
      </p:sp>
      <p:pic>
        <p:nvPicPr>
          <p:cNvPr id="6" name="Picture 2" descr="G:\# TPT\! Royalty Free Images\Medieval\sanitation (CC search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4" y="228600"/>
            <a:ext cx="5082380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G:\# TPT\! Royalty Free Images\Wikimedia Commons\Afon_Caledffrwd_at_Pont_Brynrefail_-_geograph.org.uk_-_341648 (Wikimedia - Eric Jones) This river used to be an open sewer until 1960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17" y="2743200"/>
            <a:ext cx="40132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40734" y="4860548"/>
            <a:ext cx="2716814" cy="1785104"/>
          </a:xfrm>
          <a:prstGeom prst="rect">
            <a:avLst/>
          </a:prstGeom>
          <a:solidFill>
            <a:srgbClr val="FFF7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200" dirty="0"/>
              <a:t>This river in Wales was an open sewer until the 1960s, when a sewerage plant was built upstream!</a:t>
            </a:r>
          </a:p>
        </p:txBody>
      </p:sp>
      <p:pic>
        <p:nvPicPr>
          <p:cNvPr id="9" name="Picture 3" descr="G:\# TPT\! Royalty Free Images\Medieval\Sanitation in the Middle Ages (Wikimedia)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t="3507" r="17268" b="13644"/>
          <a:stretch/>
        </p:blipFill>
        <p:spPr bwMode="auto">
          <a:xfrm>
            <a:off x="5713941" y="2679771"/>
            <a:ext cx="3100313" cy="39658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:\# TPT\! Royalty Free Images\Wikimedia Commons\São_Cucufate_roman_canalizaçã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4" y="228600"/>
            <a:ext cx="5082380" cy="64931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7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381000"/>
            <a:ext cx="2971800" cy="1143000"/>
          </a:xfrm>
        </p:spPr>
        <p:txBody>
          <a:bodyPr/>
          <a:lstStyle/>
          <a:p>
            <a:r>
              <a:rPr lang="en-AU" dirty="0"/>
              <a:t>Open Sewers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2420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2600" b="1" dirty="0"/>
              <a:t>Sanitation</a:t>
            </a:r>
            <a:r>
              <a:rPr lang="en-AU" sz="2600" dirty="0"/>
              <a:t> continues to be a major problem in many parts of the world: such as in these photos of slums in </a:t>
            </a:r>
            <a:r>
              <a:rPr lang="en-AU" sz="2600" b="1" dirty="0"/>
              <a:t>Brazil</a:t>
            </a:r>
            <a:r>
              <a:rPr lang="en-AU" sz="2600" dirty="0"/>
              <a:t> and </a:t>
            </a:r>
            <a:r>
              <a:rPr lang="en-AU" sz="2600" b="1" dirty="0"/>
              <a:t>Kenya</a:t>
            </a:r>
            <a:r>
              <a:rPr lang="en-AU" sz="2600" dirty="0"/>
              <a:t>.</a:t>
            </a:r>
          </a:p>
          <a:p>
            <a:pPr marL="0" indent="0">
              <a:buNone/>
            </a:pPr>
            <a:r>
              <a:rPr lang="en-AU" sz="2600" dirty="0"/>
              <a:t>What impact on health could these sewers have?</a:t>
            </a:r>
          </a:p>
        </p:txBody>
      </p:sp>
      <p:pic>
        <p:nvPicPr>
          <p:cNvPr id="4100" name="Picture 4" descr="G:\# TPT\! Royalty Free Images\Wikimedia Commons\EsgotoCeuAbertoValterCampanatoAgenciaBrasil (Wikimedia - Agencia Brasil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r="10738"/>
          <a:stretch/>
        </p:blipFill>
        <p:spPr bwMode="auto">
          <a:xfrm>
            <a:off x="3733801" y="838200"/>
            <a:ext cx="4483662" cy="3567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G:\# TPT\! Royalty Free Images\Wikimedia Commons\A_young_boy_sits_over_an_open_sewer_in_the_Kibera_slum,_Nairobi (Wikimedia - Kiberia17 Victor Grigas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29000"/>
            <a:ext cx="4599782" cy="3066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64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2420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3000" dirty="0"/>
              <a:t>Where does your water come from?</a:t>
            </a:r>
          </a:p>
          <a:p>
            <a:pPr marL="0" indent="0">
              <a:buNone/>
            </a:pPr>
            <a:r>
              <a:rPr lang="en-AU" sz="3000" dirty="0"/>
              <a:t>Often medieval Europeans drew water from wells and rivers … which were often contaminated by the sewers.</a:t>
            </a:r>
          </a:p>
        </p:txBody>
      </p:sp>
      <p:pic>
        <p:nvPicPr>
          <p:cNvPr id="7170" name="Picture 2" descr="G:\# TPT\! Royalty Free Images\Wikimedia Commons\Oxfam_is_providing_clean_water_to_over_100,000_South_Sudanese_refugees_in_Gambella,_Ethiopia_(15133850241) (OXFAM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78480"/>
            <a:ext cx="5120640" cy="3413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722120"/>
            <a:ext cx="5120640" cy="1478280"/>
          </a:xfrm>
        </p:spPr>
        <p:txBody>
          <a:bodyPr/>
          <a:lstStyle/>
          <a:p>
            <a:pPr marL="0" indent="0">
              <a:buNone/>
            </a:pPr>
            <a:r>
              <a:rPr lang="en-AU" sz="2000" dirty="0"/>
              <a:t>Clean water is probably the most important health issue all over the world. More than 3.4 million people die each year due to unclean water.</a:t>
            </a:r>
            <a:r>
              <a:rPr lang="en-AU" sz="1600" i="1" dirty="0"/>
              <a:t> Source: Water.org</a:t>
            </a:r>
            <a:endParaRPr lang="en-AU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867400" y="5791200"/>
            <a:ext cx="2758441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b="1" dirty="0"/>
              <a:t>Oxfam</a:t>
            </a:r>
            <a:r>
              <a:rPr lang="en-AU" sz="1600" dirty="0"/>
              <a:t> is an organisation that works to provide clean water.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8027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Life Expectancy</a:t>
            </a:r>
            <a:br>
              <a:rPr lang="en-AU" dirty="0"/>
            </a:br>
            <a:r>
              <a:rPr lang="en-AU" dirty="0"/>
              <a:t>in the Middle 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marL="0" indent="0">
              <a:buNone/>
            </a:pPr>
            <a:r>
              <a:rPr lang="en-AU" sz="2600" dirty="0"/>
              <a:t>So, as you could imagine, it was very difficult to </a:t>
            </a:r>
            <a:r>
              <a:rPr lang="en-AU" sz="2600" b="1" dirty="0"/>
              <a:t>survive</a:t>
            </a:r>
            <a:r>
              <a:rPr lang="en-AU" sz="2600" dirty="0"/>
              <a:t> in medieval Europe. </a:t>
            </a:r>
            <a:r>
              <a:rPr lang="en-AU" sz="2600" b="1" dirty="0"/>
              <a:t>Life expectancy </a:t>
            </a:r>
            <a:r>
              <a:rPr lang="en-AU" sz="2600" dirty="0"/>
              <a:t>was only to the mid-late 40’s:</a:t>
            </a:r>
          </a:p>
          <a:p>
            <a:r>
              <a:rPr lang="en-AU" sz="2600" dirty="0"/>
              <a:t>As much as 1/3 of all children died before the age of 5; up to 20% of women died in childbirth.</a:t>
            </a:r>
          </a:p>
          <a:p>
            <a:r>
              <a:rPr lang="en-AU" sz="2600" dirty="0"/>
              <a:t>Anaemia, rheumatism, arthritis, tuberculosis, small pox, syphilis,  and dysentery common</a:t>
            </a:r>
          </a:p>
          <a:p>
            <a:r>
              <a:rPr lang="en-AU" sz="2600" dirty="0"/>
              <a:t>Influenza (the ‘sweating sickness’)</a:t>
            </a:r>
          </a:p>
          <a:p>
            <a:r>
              <a:rPr lang="en-AU" sz="2600" dirty="0"/>
              <a:t>Antiseptic agents like alcohol was available but they were not aware that it could prevent disease.</a:t>
            </a:r>
          </a:p>
          <a:p>
            <a:r>
              <a:rPr lang="en-AU" sz="2600" dirty="0"/>
              <a:t>Most open wounds would fester and gangrene.</a:t>
            </a:r>
          </a:p>
        </p:txBody>
      </p:sp>
      <p:sp>
        <p:nvSpPr>
          <p:cNvPr id="5" name="AutoShape 4" descr="http://upload.wikimedia.org/wikipedia/commons/b/b7/Peter_Treveris_-_engraving_of_Trepanation_for_Handywarke_of_surgeri_152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118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Enter the Black Death!</a:t>
            </a:r>
          </a:p>
        </p:txBody>
      </p:sp>
      <p:pic>
        <p:nvPicPr>
          <p:cNvPr id="7" name="Picture 2" descr="G:\# TPT\! Royalty Free Images\Medieval\Flea_infected_with_yersinia_pestis (Wikimedia)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83762" flipH="1">
            <a:off x="8359764" y="5914681"/>
            <a:ext cx="311261" cy="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30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you know about what causes disease?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You’re an educated modern person who has grown up with knowledge of science.</a:t>
            </a:r>
          </a:p>
          <a:p>
            <a:pPr marL="0" lvl="0" indent="0">
              <a:buNone/>
            </a:pPr>
            <a:r>
              <a:rPr lang="en-US" dirty="0"/>
              <a:t>What causes disease?</a:t>
            </a:r>
          </a:p>
          <a:p>
            <a:pPr lvl="1"/>
            <a:r>
              <a:rPr lang="en-US" dirty="0"/>
              <a:t>Germs, viruses, bacteria</a:t>
            </a:r>
          </a:p>
          <a:p>
            <a:pPr lvl="1"/>
            <a:r>
              <a:rPr lang="en-US" dirty="0"/>
              <a:t>Poor hygiene, unhealthy living conditions</a:t>
            </a:r>
          </a:p>
          <a:p>
            <a:pPr lvl="1"/>
            <a:r>
              <a:rPr lang="en-US" dirty="0"/>
              <a:t>Contact with sick people</a:t>
            </a:r>
          </a:p>
          <a:p>
            <a:pPr marL="0" lvl="0" indent="0">
              <a:buNone/>
            </a:pPr>
            <a:r>
              <a:rPr lang="en-US" b="1" dirty="0"/>
              <a:t>What’s your best guess about what caused the Black Death to spread?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08253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Enter the Black Death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1828800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Into this grotty bleak world comes </a:t>
            </a:r>
            <a:r>
              <a:rPr lang="en-AU" b="1" dirty="0"/>
              <a:t>the Black Death</a:t>
            </a:r>
            <a:r>
              <a:rPr lang="en-AU" dirty="0"/>
              <a:t> in the mid 14</a:t>
            </a:r>
            <a:r>
              <a:rPr lang="en-AU" baseline="30000" dirty="0"/>
              <a:t>th</a:t>
            </a:r>
            <a:r>
              <a:rPr lang="en-AU" dirty="0"/>
              <a:t> century.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8194" name="Picture 2" descr="G:\# TPT\! Royalty Free Images\Wikimedia Commons\PLAGUE-popu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728118"/>
            <a:ext cx="3968441" cy="278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362200"/>
            <a:ext cx="4191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AU" kern="0" dirty="0"/>
              <a:t>Recently, DNA testing of bodies buried in </a:t>
            </a:r>
            <a:r>
              <a:rPr lang="en-AU" i="1" kern="0" dirty="0"/>
              <a:t>plague pits</a:t>
            </a:r>
            <a:r>
              <a:rPr lang="en-AU" kern="0" dirty="0"/>
              <a:t> have identified what is probably the cause of the Black Death epidemic: a </a:t>
            </a:r>
            <a:r>
              <a:rPr lang="en-AU" b="1" kern="0" dirty="0"/>
              <a:t>bacteria</a:t>
            </a:r>
            <a:r>
              <a:rPr lang="en-AU" kern="0" dirty="0"/>
              <a:t> called </a:t>
            </a:r>
            <a:r>
              <a:rPr lang="en-AU" b="1" i="1" kern="0" dirty="0" err="1"/>
              <a:t>yersinia</a:t>
            </a:r>
            <a:r>
              <a:rPr lang="en-AU" b="1" i="1" kern="0" dirty="0"/>
              <a:t> </a:t>
            </a:r>
            <a:r>
              <a:rPr lang="en-AU" b="1" i="1" kern="0" dirty="0" err="1"/>
              <a:t>pestis</a:t>
            </a:r>
            <a:r>
              <a:rPr lang="en-AU" b="1" i="1" kern="0" dirty="0"/>
              <a:t>. </a:t>
            </a:r>
          </a:p>
          <a:p>
            <a:pPr marL="0" indent="0">
              <a:buFontTx/>
              <a:buNone/>
            </a:pPr>
            <a:endParaRPr lang="en-AU" b="1" kern="0" dirty="0"/>
          </a:p>
          <a:p>
            <a:pPr marL="0" indent="0">
              <a:buFontTx/>
              <a:buNone/>
            </a:pPr>
            <a:endParaRPr lang="en-AU" kern="0" dirty="0"/>
          </a:p>
          <a:p>
            <a:pPr marL="0" indent="0">
              <a:buFontTx/>
              <a:buNone/>
            </a:pPr>
            <a:endParaRPr lang="en-AU" kern="0" dirty="0"/>
          </a:p>
          <a:p>
            <a:pPr marL="0" indent="0">
              <a:buFontTx/>
              <a:buNone/>
            </a:pPr>
            <a:endParaRPr lang="en-AU" kern="0" dirty="0"/>
          </a:p>
        </p:txBody>
      </p:sp>
      <p:sp>
        <p:nvSpPr>
          <p:cNvPr id="4" name="TextBox 3"/>
          <p:cNvSpPr txBox="1"/>
          <p:nvPr/>
        </p:nvSpPr>
        <p:spPr>
          <a:xfrm>
            <a:off x="5867400" y="5638800"/>
            <a:ext cx="1753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Yersinia </a:t>
            </a:r>
            <a:r>
              <a:rPr lang="en-AU" i="1" dirty="0" err="1"/>
              <a:t>Pestis</a:t>
            </a:r>
            <a:r>
              <a:rPr lang="en-AU" i="1" dirty="0"/>
              <a:t>.</a:t>
            </a:r>
          </a:p>
          <a:p>
            <a:r>
              <a:rPr lang="en-AU" i="1" dirty="0"/>
              <a:t>Source: CDC.</a:t>
            </a:r>
          </a:p>
        </p:txBody>
      </p:sp>
    </p:spTree>
    <p:extLst>
      <p:ext uri="{BB962C8B-B14F-4D97-AF65-F5344CB8AC3E}">
        <p14:creationId xmlns:p14="http://schemas.microsoft.com/office/powerpoint/2010/main" val="2665785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Can you guess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… how the Black Death was spread?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IT WAS THE RATS!</a:t>
            </a:r>
          </a:p>
        </p:txBody>
      </p:sp>
      <p:pic>
        <p:nvPicPr>
          <p:cNvPr id="4" name="Picture 5" descr="b+w_rat_sitting_up_with_hands_outstretch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43000"/>
            <a:ext cx="51530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0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Can you guess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… how the Black Death was spread?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IT WAS THE RATS!</a:t>
            </a:r>
          </a:p>
          <a:p>
            <a:pPr marL="0" indent="0">
              <a:buNone/>
            </a:pPr>
            <a:r>
              <a:rPr lang="en-AU" dirty="0"/>
              <a:t>Or rather, their fleas.</a:t>
            </a:r>
          </a:p>
        </p:txBody>
      </p:sp>
      <p:pic>
        <p:nvPicPr>
          <p:cNvPr id="4" name="Picture 5" descr="b+w_rat_sitting_up_with_hands_outstretch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43000"/>
            <a:ext cx="51530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G:\# TPT\! Royalty Free Images\Medieval\Flea_infected_with_yersinia_pestis (Wikimedia)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60875" y="3403600"/>
            <a:ext cx="2257425" cy="16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30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Oriental Rat Flea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45259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The </a:t>
            </a:r>
            <a:r>
              <a:rPr lang="en-AU" b="1" i="1" dirty="0" err="1"/>
              <a:t>yersinia</a:t>
            </a:r>
            <a:r>
              <a:rPr lang="en-AU" b="1" i="1" dirty="0"/>
              <a:t> </a:t>
            </a:r>
            <a:r>
              <a:rPr lang="en-AU" b="1" i="1" dirty="0" err="1"/>
              <a:t>pestis</a:t>
            </a:r>
            <a:r>
              <a:rPr lang="en-AU" b="1" i="1" dirty="0"/>
              <a:t> </a:t>
            </a:r>
            <a:r>
              <a:rPr lang="en-AU" dirty="0"/>
              <a:t>bacteria is transmitted to humans through </a:t>
            </a:r>
            <a:r>
              <a:rPr lang="en-AU" b="1" dirty="0"/>
              <a:t>flea bites</a:t>
            </a:r>
            <a:r>
              <a:rPr lang="en-AU" dirty="0"/>
              <a:t>.</a:t>
            </a:r>
          </a:p>
          <a:p>
            <a:pPr marL="0" indent="0">
              <a:buNone/>
            </a:pPr>
            <a:r>
              <a:rPr lang="en-AU" dirty="0"/>
              <a:t>The fleas live only on small rodents, such as </a:t>
            </a:r>
            <a:r>
              <a:rPr lang="en-AU" b="1" dirty="0"/>
              <a:t>rats, marmots </a:t>
            </a:r>
            <a:r>
              <a:rPr lang="en-AU" dirty="0"/>
              <a:t>and </a:t>
            </a:r>
            <a:r>
              <a:rPr lang="en-AU" b="1" dirty="0"/>
              <a:t>ferrets.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Of course, you could contract it through contact with other sufferers.</a:t>
            </a:r>
          </a:p>
        </p:txBody>
      </p:sp>
      <p:pic>
        <p:nvPicPr>
          <p:cNvPr id="2050" name="Picture 2" descr="G:\# TPT\! Royalty Free Images\Medieval\Flea_infected_with_yersinia_pestis (Wikimedia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5160" flipH="1">
            <a:off x="5930720" y="2357437"/>
            <a:ext cx="2893016" cy="2133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86600" y="4190999"/>
            <a:ext cx="1600200" cy="1200329"/>
          </a:xfrm>
          <a:prstGeom prst="rect">
            <a:avLst/>
          </a:prstGeom>
          <a:solidFill>
            <a:srgbClr val="FFF7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An oriental rat flea engorged with blood after feeding.</a:t>
            </a:r>
          </a:p>
        </p:txBody>
      </p:sp>
    </p:spTree>
    <p:extLst>
      <p:ext uri="{BB962C8B-B14F-4D97-AF65-F5344CB8AC3E}">
        <p14:creationId xmlns:p14="http://schemas.microsoft.com/office/powerpoint/2010/main" val="3806090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Rats … and fleas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… love </a:t>
            </a:r>
            <a:r>
              <a:rPr lang="en-AU" b="1" dirty="0"/>
              <a:t>dirty</a:t>
            </a:r>
            <a:r>
              <a:rPr lang="en-AU" dirty="0"/>
              <a:t> </a:t>
            </a:r>
            <a:r>
              <a:rPr lang="en-AU" b="1" dirty="0"/>
              <a:t>conditions</a:t>
            </a:r>
            <a:r>
              <a:rPr lang="en-AU" dirty="0"/>
              <a:t>.</a:t>
            </a:r>
          </a:p>
          <a:p>
            <a:pPr marL="0" indent="0">
              <a:buNone/>
            </a:pPr>
            <a:r>
              <a:rPr lang="en-AU" dirty="0"/>
              <a:t>Think about those floors covered with layers of </a:t>
            </a:r>
            <a:r>
              <a:rPr lang="en-AU" b="1" dirty="0"/>
              <a:t>mouldering</a:t>
            </a:r>
            <a:r>
              <a:rPr lang="en-AU" dirty="0"/>
              <a:t> </a:t>
            </a:r>
            <a:r>
              <a:rPr lang="en-AU" b="1" dirty="0"/>
              <a:t>straw</a:t>
            </a:r>
            <a:r>
              <a:rPr lang="en-AU" dirty="0"/>
              <a:t> …</a:t>
            </a:r>
          </a:p>
          <a:p>
            <a:pPr marL="0" indent="0">
              <a:buNone/>
            </a:pPr>
            <a:r>
              <a:rPr lang="en-AU" b="1" dirty="0"/>
              <a:t>Clothes</a:t>
            </a:r>
            <a:r>
              <a:rPr lang="en-AU" dirty="0"/>
              <a:t> worn for days on end with </a:t>
            </a:r>
            <a:r>
              <a:rPr lang="en-AU" b="1" dirty="0"/>
              <a:t>no</a:t>
            </a:r>
            <a:r>
              <a:rPr lang="en-AU" dirty="0"/>
              <a:t> </a:t>
            </a:r>
            <a:r>
              <a:rPr lang="en-AU" b="1" dirty="0"/>
              <a:t>bathing</a:t>
            </a:r>
            <a:r>
              <a:rPr lang="en-AU" dirty="0"/>
              <a:t>.</a:t>
            </a:r>
          </a:p>
          <a:p>
            <a:pPr marL="0" indent="0">
              <a:buNone/>
            </a:pPr>
            <a:r>
              <a:rPr lang="en-AU" dirty="0"/>
              <a:t>Open </a:t>
            </a:r>
            <a:r>
              <a:rPr lang="en-AU" b="1" dirty="0"/>
              <a:t>sewers</a:t>
            </a:r>
            <a:r>
              <a:rPr lang="en-AU" dirty="0"/>
              <a:t>.</a:t>
            </a:r>
          </a:p>
          <a:p>
            <a:pPr marL="0" indent="0">
              <a:buNone/>
            </a:pPr>
            <a:r>
              <a:rPr lang="en-AU" dirty="0"/>
              <a:t>It didn’t take long for the rats and their fleas to spread.</a:t>
            </a:r>
          </a:p>
        </p:txBody>
      </p:sp>
      <p:pic>
        <p:nvPicPr>
          <p:cNvPr id="5" name="Picture 2" descr="C:\Users\kroberts\Downloads\Strewn_medicinal_herbs_and_reeds_on_the_floor_of_Eglwys_St_Beuno_-_geograph.org.uk_-_63464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898"/>
          <a:stretch/>
        </p:blipFill>
        <p:spPr bwMode="auto">
          <a:xfrm>
            <a:off x="4554680" y="2133600"/>
            <a:ext cx="4216745" cy="3886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55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4648199" cy="1470025"/>
          </a:xfrm>
        </p:spPr>
        <p:txBody>
          <a:bodyPr/>
          <a:lstStyle/>
          <a:p>
            <a:r>
              <a:rPr lang="en-AU" dirty="0"/>
              <a:t>But where did it come from?</a:t>
            </a:r>
          </a:p>
        </p:txBody>
      </p:sp>
      <p:pic>
        <p:nvPicPr>
          <p:cNvPr id="10242" name="Picture 2" descr="G:\# TPT\! Royalty Free Images\Open Clip Art\130679557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" t="5704" r="3544" b="4963"/>
          <a:stretch/>
        </p:blipFill>
        <p:spPr bwMode="auto">
          <a:xfrm>
            <a:off x="4419601" y="2370650"/>
            <a:ext cx="4181474" cy="398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08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11267" name="Picture 3" descr="G:\# TPT\! Royalty Free Images\! Maps\World_Map_FI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7" t="5022" r="22888" b="40063"/>
          <a:stretch/>
        </p:blipFill>
        <p:spPr bwMode="auto">
          <a:xfrm>
            <a:off x="3352800" y="2057400"/>
            <a:ext cx="5504544" cy="4147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did it begin?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66019"/>
            <a:ext cx="8745160" cy="111998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DNA evidence has traced </a:t>
            </a:r>
            <a:r>
              <a:rPr lang="en-AU" b="1" i="1" dirty="0" err="1"/>
              <a:t>yersinia</a:t>
            </a:r>
            <a:r>
              <a:rPr lang="en-AU" b="1" i="1" dirty="0"/>
              <a:t> </a:t>
            </a:r>
            <a:r>
              <a:rPr lang="en-AU" b="1" i="1" dirty="0" err="1"/>
              <a:t>pestis</a:t>
            </a:r>
            <a:r>
              <a:rPr lang="en-AU" b="1" i="1" dirty="0"/>
              <a:t> </a:t>
            </a:r>
            <a:r>
              <a:rPr lang="en-AU" dirty="0"/>
              <a:t>back to its origin: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2179637"/>
            <a:ext cx="3124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AU" b="1" dirty="0"/>
              <a:t>Central Asia,</a:t>
            </a:r>
          </a:p>
          <a:p>
            <a:pPr marL="0" indent="0" algn="ctr">
              <a:buFontTx/>
              <a:buNone/>
            </a:pPr>
            <a:r>
              <a:rPr lang="en-AU" sz="2000" kern="0" dirty="0"/>
              <a:t>(modern day China)</a:t>
            </a:r>
            <a:endParaRPr lang="en-AU" kern="0" dirty="0"/>
          </a:p>
          <a:p>
            <a:pPr marL="0" indent="0">
              <a:buFontTx/>
              <a:buNone/>
            </a:pPr>
            <a:r>
              <a:rPr lang="en-AU" kern="0" dirty="0"/>
              <a:t>It had been around for 2000 years before it started making its journey across Eurasia.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390401" y="3211134"/>
            <a:ext cx="5334998" cy="1799380"/>
            <a:chOff x="3390401" y="3211134"/>
            <a:chExt cx="5334998" cy="1799380"/>
          </a:xfrm>
        </p:grpSpPr>
        <p:sp>
          <p:nvSpPr>
            <p:cNvPr id="5" name="TextBox 4"/>
            <p:cNvSpPr txBox="1"/>
            <p:nvPr/>
          </p:nvSpPr>
          <p:spPr>
            <a:xfrm>
              <a:off x="6362201" y="3518911"/>
              <a:ext cx="1066800" cy="519351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Here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43800" y="4119452"/>
              <a:ext cx="1181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Modern China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62201" y="4642672"/>
              <a:ext cx="1181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India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72000" y="4488783"/>
              <a:ext cx="1181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Arabia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90401" y="4487294"/>
              <a:ext cx="1181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North Africa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3944" y="3211134"/>
              <a:ext cx="1181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Europe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11267" name="Picture 3" descr="G:\# TPT\! Royalty Free Images\! Maps\World_Map_FI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7" t="5022" r="22888" b="40063"/>
          <a:stretch/>
        </p:blipFill>
        <p:spPr bwMode="auto">
          <a:xfrm>
            <a:off x="3352800" y="2057400"/>
            <a:ext cx="5504544" cy="4147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did it begin?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599"/>
            <a:ext cx="8745160" cy="914401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But how does a disease travel so far?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2179637"/>
            <a:ext cx="3124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AU" dirty="0"/>
              <a:t>Why did it stay in the one place for 2000 years, but then suddenly go west?</a:t>
            </a:r>
          </a:p>
          <a:p>
            <a:pPr marL="0" indent="0">
              <a:buFontTx/>
              <a:buNone/>
            </a:pPr>
            <a:r>
              <a:rPr lang="en-AU" kern="0" dirty="0"/>
              <a:t>Any ideas?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390401" y="3211134"/>
            <a:ext cx="5334998" cy="1799380"/>
            <a:chOff x="3390401" y="3211134"/>
            <a:chExt cx="5334998" cy="1799380"/>
          </a:xfrm>
        </p:grpSpPr>
        <p:sp>
          <p:nvSpPr>
            <p:cNvPr id="5" name="TextBox 4"/>
            <p:cNvSpPr txBox="1"/>
            <p:nvPr/>
          </p:nvSpPr>
          <p:spPr>
            <a:xfrm>
              <a:off x="6362201" y="3518911"/>
              <a:ext cx="1066800" cy="519351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Here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43800" y="4119452"/>
              <a:ext cx="1181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Modern China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62201" y="4642672"/>
              <a:ext cx="1181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India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72000" y="4488783"/>
              <a:ext cx="1181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Arabia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90401" y="4487294"/>
              <a:ext cx="1181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North Africa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3944" y="3211134"/>
              <a:ext cx="1181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Europe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05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11267" name="Picture 3" descr="G:\# TPT\! Royalty Free Images\! Maps\World_Map_FI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7" t="5022" r="22888" b="40063"/>
          <a:stretch/>
        </p:blipFill>
        <p:spPr bwMode="auto">
          <a:xfrm>
            <a:off x="3352800" y="2057400"/>
            <a:ext cx="5504544" cy="4147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did it begin?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599"/>
            <a:ext cx="8745160" cy="914401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But how does a disease travel so far?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2179637"/>
            <a:ext cx="3124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AU" dirty="0"/>
              <a:t>Why did it stay in the one place for 2000 years, but then suddenly go west?</a:t>
            </a:r>
          </a:p>
          <a:p>
            <a:pPr marL="0" indent="0">
              <a:buFontTx/>
              <a:buNone/>
            </a:pPr>
            <a:r>
              <a:rPr lang="en-AU" kern="0" dirty="0"/>
              <a:t>Any ideas?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390401" y="3211134"/>
            <a:ext cx="5334998" cy="1799380"/>
            <a:chOff x="3390401" y="3211134"/>
            <a:chExt cx="5334998" cy="1799380"/>
          </a:xfrm>
        </p:grpSpPr>
        <p:sp>
          <p:nvSpPr>
            <p:cNvPr id="5" name="TextBox 4"/>
            <p:cNvSpPr txBox="1"/>
            <p:nvPr/>
          </p:nvSpPr>
          <p:spPr>
            <a:xfrm>
              <a:off x="6362201" y="3518911"/>
              <a:ext cx="1066800" cy="519351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Here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43800" y="4119452"/>
              <a:ext cx="1181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Modern China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62201" y="4642672"/>
              <a:ext cx="1181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India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72000" y="4488783"/>
              <a:ext cx="1181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Arabia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90401" y="4487294"/>
              <a:ext cx="1181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North Africa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3944" y="3211134"/>
              <a:ext cx="1181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Europe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19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4" name="Picture 2" descr="G:\# TPT\! Royalty Free Images\Wikimedia Commons\Europe_180ad_roman_trade_m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3" t="1" r="14506" b="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362200" cy="1020762"/>
          </a:xfrm>
          <a:solidFill>
            <a:srgbClr val="FFF7E1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AU" dirty="0"/>
              <a:t>Trade!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228600"/>
            <a:ext cx="5257800" cy="2286000"/>
          </a:xfrm>
          <a:solidFill>
            <a:srgbClr val="FFF7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AU" sz="2400" dirty="0"/>
              <a:t>The Romans had great </a:t>
            </a:r>
            <a:r>
              <a:rPr lang="en-AU" sz="2400" b="1" dirty="0"/>
              <a:t>trade</a:t>
            </a:r>
            <a:r>
              <a:rPr lang="en-AU" sz="2400" dirty="0"/>
              <a:t> </a:t>
            </a:r>
            <a:r>
              <a:rPr lang="en-AU" sz="2400" b="1" dirty="0"/>
              <a:t>networks</a:t>
            </a:r>
            <a:r>
              <a:rPr lang="en-AU" sz="2400" dirty="0"/>
              <a:t>: products were traded  between </a:t>
            </a:r>
            <a:r>
              <a:rPr lang="en-AU" sz="2400" b="1" dirty="0"/>
              <a:t>Western</a:t>
            </a:r>
            <a:r>
              <a:rPr lang="en-AU" sz="2400" dirty="0"/>
              <a:t> </a:t>
            </a:r>
            <a:r>
              <a:rPr lang="en-AU" sz="2400" b="1" dirty="0"/>
              <a:t>Europe</a:t>
            </a:r>
            <a:r>
              <a:rPr lang="en-AU" sz="2400" dirty="0"/>
              <a:t>, </a:t>
            </a:r>
            <a:r>
              <a:rPr lang="en-AU" sz="2400" b="1" dirty="0"/>
              <a:t>North</a:t>
            </a:r>
            <a:r>
              <a:rPr lang="en-AU" sz="2400" dirty="0"/>
              <a:t> </a:t>
            </a:r>
            <a:r>
              <a:rPr lang="en-AU" sz="2400" b="1" dirty="0"/>
              <a:t>Africa</a:t>
            </a:r>
            <a:r>
              <a:rPr lang="en-AU" sz="2400" dirty="0"/>
              <a:t>, the </a:t>
            </a:r>
            <a:r>
              <a:rPr lang="en-AU" sz="2400" b="1" dirty="0"/>
              <a:t>Middle</a:t>
            </a:r>
            <a:r>
              <a:rPr lang="en-AU" sz="2400" dirty="0"/>
              <a:t> </a:t>
            </a:r>
            <a:r>
              <a:rPr lang="en-AU" sz="2400" b="1" dirty="0"/>
              <a:t>East</a:t>
            </a:r>
            <a:r>
              <a:rPr lang="en-AU" sz="2400" dirty="0"/>
              <a:t> and </a:t>
            </a:r>
            <a:r>
              <a:rPr lang="en-AU" sz="2400" b="1" dirty="0"/>
              <a:t>the</a:t>
            </a:r>
            <a:r>
              <a:rPr lang="en-AU" sz="2400" dirty="0"/>
              <a:t> </a:t>
            </a:r>
            <a:r>
              <a:rPr lang="en-AU" sz="2400" b="1" dirty="0"/>
              <a:t>far</a:t>
            </a:r>
            <a:r>
              <a:rPr lang="en-AU" sz="2400" dirty="0"/>
              <a:t> </a:t>
            </a:r>
            <a:r>
              <a:rPr lang="en-AU" sz="2400" b="1" dirty="0"/>
              <a:t>Orient</a:t>
            </a:r>
            <a:r>
              <a:rPr lang="en-AU" sz="2400" dirty="0"/>
              <a:t>. These networks collapsed after the fall of the Roman Empire. </a:t>
            </a:r>
          </a:p>
        </p:txBody>
      </p:sp>
    </p:spTree>
    <p:extLst>
      <p:ext uri="{BB962C8B-B14F-4D97-AF65-F5344CB8AC3E}">
        <p14:creationId xmlns:p14="http://schemas.microsoft.com/office/powerpoint/2010/main" val="172164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you know about what causes disease?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Now imagine you’re a peasant in medieval Europe during the 14</a:t>
            </a:r>
            <a:r>
              <a:rPr lang="en-AU" sz="2400" baseline="30000" dirty="0"/>
              <a:t>th</a:t>
            </a:r>
            <a:r>
              <a:rPr lang="en-AU" sz="2400" dirty="0"/>
              <a:t> century.</a:t>
            </a:r>
          </a:p>
          <a:p>
            <a:r>
              <a:rPr lang="en-AU" sz="2400" dirty="0"/>
              <a:t>Germs, viruses and bacteria haven’t been discovered yet.</a:t>
            </a:r>
          </a:p>
          <a:p>
            <a:r>
              <a:rPr lang="en-AU" sz="2400" dirty="0"/>
              <a:t>Chances are you can’t read or write.</a:t>
            </a:r>
          </a:p>
          <a:p>
            <a:r>
              <a:rPr lang="en-AU" sz="2400" dirty="0"/>
              <a:t>All that you know about how the world works was taught to you at church.</a:t>
            </a:r>
          </a:p>
          <a:p>
            <a:r>
              <a:rPr lang="en-AU" sz="2400" dirty="0"/>
              <a:t>People around you are getting sick.</a:t>
            </a:r>
          </a:p>
          <a:p>
            <a:pPr marL="0" indent="0">
              <a:buNone/>
            </a:pPr>
            <a:r>
              <a:rPr lang="en-AU" sz="2400" b="1" dirty="0"/>
              <a:t>What would you believe is causing everyone around you to get sick?</a:t>
            </a:r>
          </a:p>
        </p:txBody>
      </p:sp>
      <p:pic>
        <p:nvPicPr>
          <p:cNvPr id="8195" name="Picture 3" descr="G:\# TPT\! Royalty Free Images\Medieval\Black Death\Black Death (Public Domain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2" t="43434" r="3387" b="15419"/>
          <a:stretch/>
        </p:blipFill>
        <p:spPr bwMode="auto">
          <a:xfrm>
            <a:off x="6172200" y="2362200"/>
            <a:ext cx="2610252" cy="266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903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Trade in the Middle 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/>
              <a:t>By the 1300s cargo ships from </a:t>
            </a:r>
            <a:r>
              <a:rPr lang="en-AU" sz="2800" b="1" dirty="0"/>
              <a:t>Venice</a:t>
            </a:r>
            <a:r>
              <a:rPr lang="en-AU" sz="2800" dirty="0"/>
              <a:t> or </a:t>
            </a:r>
            <a:r>
              <a:rPr lang="en-AU" sz="2800" b="1" dirty="0" err="1"/>
              <a:t>Genova</a:t>
            </a:r>
            <a:r>
              <a:rPr lang="en-AU" sz="2800" dirty="0"/>
              <a:t> (Italian city-states) were arriving in European cities with exotic products like </a:t>
            </a:r>
            <a:r>
              <a:rPr lang="en-AU" sz="2800" b="1" dirty="0"/>
              <a:t>silk</a:t>
            </a:r>
            <a:r>
              <a:rPr lang="en-AU" sz="2800" dirty="0"/>
              <a:t>, </a:t>
            </a:r>
            <a:r>
              <a:rPr lang="en-AU" sz="2800" b="1" dirty="0"/>
              <a:t>spices</a:t>
            </a:r>
            <a:r>
              <a:rPr lang="en-AU" sz="2800" dirty="0"/>
              <a:t> and </a:t>
            </a:r>
            <a:r>
              <a:rPr lang="en-AU" sz="2800" b="1" dirty="0"/>
              <a:t>precious</a:t>
            </a:r>
            <a:r>
              <a:rPr lang="en-AU" sz="2800" dirty="0"/>
              <a:t> </a:t>
            </a:r>
            <a:r>
              <a:rPr lang="en-AU" sz="2800" b="1" dirty="0"/>
              <a:t>metals</a:t>
            </a:r>
            <a:r>
              <a:rPr lang="en-AU" sz="2800" dirty="0"/>
              <a:t>. These cities sourced their products from Asia via the </a:t>
            </a:r>
            <a:r>
              <a:rPr lang="en-AU" sz="2800" b="1" dirty="0"/>
              <a:t>‘Silk Road’.</a:t>
            </a:r>
          </a:p>
        </p:txBody>
      </p:sp>
      <p:pic>
        <p:nvPicPr>
          <p:cNvPr id="13314" name="Picture 2" descr="G:\# TPT\! Royalty Free Images\Wikimedia Commons\Colours_of_India_-_Silk_yarn_waiting_to_be_made_into_sari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2" t="10979" r="21177" b="16863"/>
          <a:stretch/>
        </p:blipFill>
        <p:spPr bwMode="auto">
          <a:xfrm>
            <a:off x="4491824" y="1219199"/>
            <a:ext cx="3497249" cy="31856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G:\# TPT\! Royalty Free Images\Wikimedia Commons\Spices_in_an_Indian_mark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525" y="3771672"/>
            <a:ext cx="3454400" cy="2590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42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743200" cy="1143000"/>
          </a:xfrm>
        </p:spPr>
        <p:txBody>
          <a:bodyPr/>
          <a:lstStyle/>
          <a:p>
            <a:r>
              <a:rPr lang="en-AU" dirty="0"/>
              <a:t>The ‘Silk Road’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52400"/>
            <a:ext cx="5562600" cy="2209801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Once established, ‘</a:t>
            </a:r>
            <a:r>
              <a:rPr lang="en-AU" b="1" dirty="0"/>
              <a:t>caravans</a:t>
            </a:r>
            <a:r>
              <a:rPr lang="en-AU" dirty="0"/>
              <a:t>’ of traders would regularly travel across the continent or around the oceans on the ‘</a:t>
            </a:r>
            <a:r>
              <a:rPr lang="en-AU" b="1" dirty="0"/>
              <a:t>Silk</a:t>
            </a:r>
            <a:r>
              <a:rPr lang="en-AU" dirty="0"/>
              <a:t> </a:t>
            </a:r>
            <a:r>
              <a:rPr lang="en-AU" b="1" dirty="0"/>
              <a:t>Road</a:t>
            </a:r>
            <a:r>
              <a:rPr lang="en-AU" dirty="0"/>
              <a:t>’.</a:t>
            </a:r>
          </a:p>
        </p:txBody>
      </p:sp>
      <p:pic>
        <p:nvPicPr>
          <p:cNvPr id="12290" name="Picture 2" descr="G:\# TPT\! Royalty Free Images\! Maps\Silk_route (Public Domain - Wikimedia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" t="14041" b="14490"/>
          <a:stretch/>
        </p:blipFill>
        <p:spPr bwMode="auto">
          <a:xfrm>
            <a:off x="29029" y="2362200"/>
            <a:ext cx="9220200" cy="46570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56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5122" name="Picture 2" descr="G:\# TPT\! Royalty Free Images\! Maps\Spread-Of-The-Black-Deat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8379"/>
            <a:ext cx="9183504" cy="528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09457" y="4724400"/>
            <a:ext cx="4114800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3200" dirty="0"/>
              <a:t>On this map, the major </a:t>
            </a:r>
            <a:r>
              <a:rPr lang="en-AU" sz="3200" b="1" dirty="0"/>
              <a:t>trade routes </a:t>
            </a:r>
            <a:r>
              <a:rPr lang="en-AU" sz="3200" dirty="0"/>
              <a:t>are shown in </a:t>
            </a:r>
            <a:r>
              <a:rPr lang="en-AU" sz="3200" b="1" dirty="0">
                <a:solidFill>
                  <a:srgbClr val="7030A0"/>
                </a:solidFill>
              </a:rPr>
              <a:t>Purple</a:t>
            </a:r>
            <a:r>
              <a:rPr lang="en-AU" sz="3200" dirty="0"/>
              <a:t>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Spread of the Black Death</a:t>
            </a:r>
          </a:p>
        </p:txBody>
      </p:sp>
      <p:sp>
        <p:nvSpPr>
          <p:cNvPr id="2" name="AutoShape 2" descr="Late_Medieval_Trade_Routes.jpg (853×544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3061886" y="6686550"/>
            <a:ext cx="6082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/>
              <a:t>Source: Wikimedia Commons, by </a:t>
            </a:r>
            <a:r>
              <a:rPr lang="en-AU" sz="800" dirty="0" err="1"/>
              <a:t>Timemaps</a:t>
            </a:r>
            <a:r>
              <a:rPr lang="en-AU" sz="800" dirty="0"/>
              <a:t> - </a:t>
            </a:r>
            <a:r>
              <a:rPr lang="en-AU" sz="800" dirty="0">
                <a:hlinkClick r:id="rId4"/>
              </a:rPr>
              <a:t>http://upload.wikimedia.org/wikipedia/commons/f/f8/Spread-Of-The-Black-Death.gif</a:t>
            </a:r>
            <a:endParaRPr lang="en-AU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4920342" y="4724400"/>
            <a:ext cx="41148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3200" dirty="0"/>
              <a:t>What do you notice about the </a:t>
            </a:r>
            <a:r>
              <a:rPr lang="en-AU" sz="3200" b="1" dirty="0"/>
              <a:t>spread</a:t>
            </a:r>
            <a:r>
              <a:rPr lang="en-AU" sz="3200" dirty="0"/>
              <a:t> of the Black Death?</a:t>
            </a:r>
          </a:p>
        </p:txBody>
      </p:sp>
    </p:spTree>
    <p:extLst>
      <p:ext uri="{BB962C8B-B14F-4D97-AF65-F5344CB8AC3E}">
        <p14:creationId xmlns:p14="http://schemas.microsoft.com/office/powerpoint/2010/main" val="17319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Trade in the Middle 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1470818"/>
            <a:ext cx="3857625" cy="4701382"/>
          </a:xfrm>
        </p:spPr>
        <p:txBody>
          <a:bodyPr/>
          <a:lstStyle/>
          <a:p>
            <a:pPr marL="0" indent="0">
              <a:buNone/>
            </a:pPr>
            <a:r>
              <a:rPr lang="en-AU" sz="3000" dirty="0"/>
              <a:t>Rats infested with fleas carrying </a:t>
            </a:r>
            <a:r>
              <a:rPr lang="en-AU" sz="3000" b="1" i="1" dirty="0" err="1"/>
              <a:t>yersinia</a:t>
            </a:r>
            <a:r>
              <a:rPr lang="en-AU" sz="3000" b="1" i="1" dirty="0"/>
              <a:t> </a:t>
            </a:r>
            <a:r>
              <a:rPr lang="en-AU" sz="3000" b="1" i="1" dirty="0" err="1"/>
              <a:t>pestis</a:t>
            </a:r>
            <a:r>
              <a:rPr lang="en-AU" sz="3000" b="1" i="1" dirty="0"/>
              <a:t>,</a:t>
            </a:r>
            <a:r>
              <a:rPr lang="en-AU" sz="3000" b="1" dirty="0"/>
              <a:t> </a:t>
            </a:r>
            <a:r>
              <a:rPr lang="en-AU" sz="3000" dirty="0"/>
              <a:t>travelled on merchant trading ships. After jumping ship in trade cities like </a:t>
            </a:r>
            <a:r>
              <a:rPr lang="en-AU" sz="3000" b="1" dirty="0"/>
              <a:t>Constantinople</a:t>
            </a:r>
            <a:r>
              <a:rPr lang="en-AU" sz="3000" dirty="0"/>
              <a:t>, </a:t>
            </a:r>
            <a:r>
              <a:rPr lang="en-AU" sz="3000" b="1" dirty="0" err="1"/>
              <a:t>Genova</a:t>
            </a:r>
            <a:r>
              <a:rPr lang="en-AU" sz="3000" dirty="0"/>
              <a:t> and </a:t>
            </a:r>
            <a:r>
              <a:rPr lang="en-AU" sz="3000" b="1" dirty="0"/>
              <a:t>Venice</a:t>
            </a:r>
            <a:r>
              <a:rPr lang="en-AU" sz="3000" dirty="0"/>
              <a:t>, it made its way overland.</a:t>
            </a:r>
            <a:endParaRPr lang="en-AU" sz="3000" b="1" dirty="0"/>
          </a:p>
        </p:txBody>
      </p:sp>
      <p:pic>
        <p:nvPicPr>
          <p:cNvPr id="14340" name="Picture 4" descr="G:\# TPT\! Royalty Free Images\! Maps\Blackdeath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76400"/>
            <a:ext cx="4286250" cy="4019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321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16386" name="Picture 2" descr="G:\# TPT\! Royalty Free Images\SAVE AS PICTURE\Pict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0"/>
            <a:ext cx="9374188" cy="69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622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Epidemics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5259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Can you imagine if the Black Death happened today?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What would be different if it did?</a:t>
            </a:r>
          </a:p>
        </p:txBody>
      </p:sp>
    </p:spTree>
    <p:extLst>
      <p:ext uri="{BB962C8B-B14F-4D97-AF65-F5344CB8AC3E}">
        <p14:creationId xmlns:p14="http://schemas.microsoft.com/office/powerpoint/2010/main" val="4138594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Modern Epidemics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3600" dirty="0"/>
              <a:t>It would spread </a:t>
            </a:r>
            <a:r>
              <a:rPr lang="en-AU" sz="3600" b="1" i="1" dirty="0"/>
              <a:t>much</a:t>
            </a:r>
            <a:r>
              <a:rPr lang="en-AU" sz="3600" dirty="0"/>
              <a:t> </a:t>
            </a:r>
            <a:r>
              <a:rPr lang="en-AU" sz="3600" b="1" dirty="0"/>
              <a:t>quicker</a:t>
            </a:r>
            <a:r>
              <a:rPr lang="en-AU" sz="3600" dirty="0"/>
              <a:t>.</a:t>
            </a:r>
          </a:p>
          <a:p>
            <a:pPr marL="0" indent="0">
              <a:buNone/>
            </a:pPr>
            <a:r>
              <a:rPr lang="en-AU" sz="36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179700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Modern Epidemics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3600" dirty="0"/>
              <a:t>It would spread </a:t>
            </a:r>
            <a:r>
              <a:rPr lang="en-AU" sz="3600" b="1" i="1" dirty="0"/>
              <a:t>much</a:t>
            </a:r>
            <a:r>
              <a:rPr lang="en-AU" sz="3600" dirty="0"/>
              <a:t> </a:t>
            </a:r>
            <a:r>
              <a:rPr lang="en-AU" sz="3600" b="1" dirty="0"/>
              <a:t>quicker</a:t>
            </a:r>
            <a:r>
              <a:rPr lang="en-AU" sz="3600" dirty="0"/>
              <a:t>.</a:t>
            </a:r>
          </a:p>
          <a:p>
            <a:pPr marL="0" indent="0">
              <a:buNone/>
            </a:pPr>
            <a:r>
              <a:rPr lang="en-AU" sz="3600" dirty="0"/>
              <a:t>Why?</a:t>
            </a:r>
          </a:p>
          <a:p>
            <a:pPr marL="0" indent="0">
              <a:buNone/>
            </a:pPr>
            <a:r>
              <a:rPr lang="en-AU" dirty="0"/>
              <a:t>Most likely due to </a:t>
            </a:r>
            <a:r>
              <a:rPr lang="en-AU" b="1" dirty="0"/>
              <a:t>air travel</a:t>
            </a:r>
            <a:r>
              <a:rPr lang="en-AU" dirty="0"/>
              <a:t>: these are all of the trade routes worldwide!</a:t>
            </a:r>
            <a:r>
              <a:rPr lang="en-AU" sz="4000" dirty="0"/>
              <a:t> </a:t>
            </a:r>
          </a:p>
        </p:txBody>
      </p:sp>
      <p:pic>
        <p:nvPicPr>
          <p:cNvPr id="5" name="World-airline-routemap-20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600" y="1676400"/>
            <a:ext cx="3733800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2679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17410" name="Picture 2" descr="G:\# TPT\! Royalty Free Images\Wikimedia Commons\Spread_of_Swine_Flu_in_Asia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5509"/>
            <a:ext cx="8928084" cy="696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274638"/>
            <a:ext cx="4114800" cy="1143000"/>
          </a:xfrm>
        </p:spPr>
        <p:txBody>
          <a:bodyPr/>
          <a:lstStyle/>
          <a:p>
            <a:r>
              <a:rPr lang="en-AU" dirty="0"/>
              <a:t>Swine Flu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334000"/>
            <a:ext cx="4616442" cy="1173163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/>
              <a:t>In 2009, Swine Flu spread rapidly … much </a:t>
            </a:r>
            <a:r>
              <a:rPr lang="en-AU" sz="2800" dirty="0" err="1"/>
              <a:t>much</a:t>
            </a:r>
            <a:r>
              <a:rPr lang="en-AU" sz="2800" dirty="0"/>
              <a:t> quicker than the Black Death.</a:t>
            </a:r>
          </a:p>
        </p:txBody>
      </p:sp>
    </p:spTree>
    <p:extLst>
      <p:ext uri="{BB962C8B-B14F-4D97-AF65-F5344CB8AC3E}">
        <p14:creationId xmlns:p14="http://schemas.microsoft.com/office/powerpoint/2010/main" val="3934693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 fact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586164" cy="4830763"/>
          </a:xfrm>
        </p:spPr>
        <p:txBody>
          <a:bodyPr/>
          <a:lstStyle/>
          <a:p>
            <a:pPr marL="0" indent="0">
              <a:buNone/>
            </a:pPr>
            <a:r>
              <a:rPr lang="en-AU" sz="2800" b="1" dirty="0"/>
              <a:t>…</a:t>
            </a:r>
            <a:r>
              <a:rPr lang="en-AU" sz="2800" b="1" i="1" dirty="0"/>
              <a:t>Yersinia </a:t>
            </a:r>
            <a:r>
              <a:rPr lang="en-AU" sz="2800" b="1" i="1" dirty="0" err="1"/>
              <a:t>Pestis</a:t>
            </a:r>
            <a:r>
              <a:rPr lang="en-AU" sz="2800" b="1" i="1" dirty="0"/>
              <a:t> </a:t>
            </a:r>
            <a:r>
              <a:rPr lang="en-AU" sz="2800" dirty="0"/>
              <a:t>is still around today!</a:t>
            </a:r>
          </a:p>
          <a:p>
            <a:pPr marL="0" indent="0">
              <a:buNone/>
            </a:pPr>
            <a:r>
              <a:rPr lang="en-AU" sz="2800" dirty="0"/>
              <a:t>The </a:t>
            </a:r>
            <a:r>
              <a:rPr lang="en-AU" sz="2800" b="1" dirty="0"/>
              <a:t>Black Death </a:t>
            </a:r>
            <a:r>
              <a:rPr lang="en-AU" sz="2800" dirty="0"/>
              <a:t>returned several times throughout history, most notably in the 17</a:t>
            </a:r>
            <a:r>
              <a:rPr lang="en-AU" sz="2800" baseline="30000" dirty="0"/>
              <a:t>th</a:t>
            </a:r>
            <a:r>
              <a:rPr lang="en-AU" sz="2800" dirty="0"/>
              <a:t> century.</a:t>
            </a:r>
          </a:p>
          <a:p>
            <a:pPr marL="0" indent="0">
              <a:buNone/>
            </a:pPr>
            <a:r>
              <a:rPr lang="en-AU" sz="2800" dirty="0"/>
              <a:t>Outbreaks occur even today! </a:t>
            </a:r>
          </a:p>
          <a:p>
            <a:pPr marL="0" indent="0">
              <a:buNone/>
            </a:pPr>
            <a:r>
              <a:rPr lang="en-AU" sz="2800" dirty="0"/>
              <a:t>However, it can now be treated with </a:t>
            </a:r>
            <a:r>
              <a:rPr lang="en-AU" sz="2800" b="1" dirty="0"/>
              <a:t>antibiotics </a:t>
            </a:r>
            <a:r>
              <a:rPr lang="en-AU" sz="2800" dirty="0"/>
              <a:t>and the survival rate is much higher.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5" t="20571" r="39737" b="12501"/>
          <a:stretch/>
        </p:blipFill>
        <p:spPr bwMode="auto">
          <a:xfrm>
            <a:off x="5043364" y="1295400"/>
            <a:ext cx="3956344" cy="32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56200" y="4579317"/>
            <a:ext cx="384350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>
                <a:latin typeface="+mn-lt"/>
              </a:rPr>
              <a:t>This guy caught the bacteria from a </a:t>
            </a:r>
            <a:r>
              <a:rPr lang="en-AU" sz="2400" b="1" i="1" u="sng" dirty="0">
                <a:latin typeface="+mn-lt"/>
              </a:rPr>
              <a:t>cat</a:t>
            </a:r>
            <a:r>
              <a:rPr lang="en-AU" sz="2400" dirty="0">
                <a:latin typeface="+mn-lt"/>
              </a:rPr>
              <a:t>! His fingertips and toes needed to be amputated </a:t>
            </a:r>
            <a:r>
              <a:rPr lang="en-AU" sz="2400" dirty="0">
                <a:latin typeface="+mn-lt"/>
                <a:sym typeface="Wingdings" panose="05000000000000000000" pitchFamily="2" charset="2"/>
              </a:rPr>
              <a:t></a:t>
            </a:r>
          </a:p>
          <a:p>
            <a:pPr marL="0" indent="0">
              <a:buNone/>
            </a:pPr>
            <a:r>
              <a:rPr lang="en-AU" sz="1200" dirty="0">
                <a:latin typeface="+mn-lt"/>
                <a:sym typeface="Wingdings" panose="05000000000000000000" pitchFamily="2" charset="2"/>
              </a:rPr>
              <a:t>Read more here: http://www.theguardian.com/lifeandstyle/2014/jan/31/i-caught-plague-from-my-cat?CMP=twt_gu</a:t>
            </a:r>
            <a:endParaRPr lang="en-AU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344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AU" dirty="0"/>
              <a:t>Medieval Medicine</a:t>
            </a:r>
          </a:p>
        </p:txBody>
      </p:sp>
      <p:pic>
        <p:nvPicPr>
          <p:cNvPr id="7" name="Picture 2" descr="G:\# TPT\! Royalty Free Images\Open Clip Art\FunDraw_dot_com_Praying_Skelet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394740"/>
            <a:ext cx="2555875" cy="430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10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13315" name="Picture 3" descr="G:\# TPT\! Royalty Free Images\Medieval\WorldPlagueMapWeb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75" y="1393922"/>
            <a:ext cx="8568430" cy="442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/>
              <a:t>Plague Today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600" y="5029200"/>
            <a:ext cx="31242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400" dirty="0"/>
              <a:t>What do you notice about the </a:t>
            </a:r>
            <a:r>
              <a:rPr lang="en-AU" sz="2400" b="1" dirty="0"/>
              <a:t>locations</a:t>
            </a:r>
            <a:r>
              <a:rPr lang="en-AU" sz="2400" dirty="0"/>
              <a:t> of cases of plague in modern times?</a:t>
            </a:r>
          </a:p>
        </p:txBody>
      </p:sp>
    </p:spTree>
    <p:extLst>
      <p:ext uri="{BB962C8B-B14F-4D97-AF65-F5344CB8AC3E}">
        <p14:creationId xmlns:p14="http://schemas.microsoft.com/office/powerpoint/2010/main" val="385078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Extension Task: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Can you beat the Black Death?</a:t>
            </a:r>
          </a:p>
          <a:p>
            <a:pPr marL="0" indent="0">
              <a:buNone/>
            </a:pPr>
            <a:r>
              <a:rPr lang="en-AU" sz="2000" dirty="0">
                <a:hlinkClick r:id="rId2"/>
              </a:rPr>
              <a:t>http://www.sciencemuseum.org.uk/broughttolife/themes/diseases/black_death.aspx</a:t>
            </a:r>
            <a:endParaRPr lang="en-AU" sz="2000" dirty="0"/>
          </a:p>
          <a:p>
            <a:pPr marL="0" indent="0">
              <a:buNone/>
            </a:pPr>
            <a:endParaRPr lang="en-AU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5" t="15365" r="25037" b="19271"/>
          <a:stretch/>
        </p:blipFill>
        <p:spPr bwMode="auto">
          <a:xfrm>
            <a:off x="1752600" y="2209800"/>
            <a:ext cx="5638800" cy="4055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606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Extension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2400" b="1" dirty="0"/>
              <a:t>Biological Warfare:</a:t>
            </a:r>
          </a:p>
          <a:p>
            <a:pPr marL="0" indent="0">
              <a:buNone/>
            </a:pPr>
            <a:r>
              <a:rPr lang="en-AU" sz="2400" dirty="0"/>
              <a:t>Read up about the Siege of </a:t>
            </a:r>
            <a:r>
              <a:rPr lang="en-AU" sz="2400" dirty="0" err="1"/>
              <a:t>Caffa</a:t>
            </a:r>
            <a:r>
              <a:rPr lang="en-AU" sz="2400" dirty="0"/>
              <a:t>/</a:t>
            </a:r>
            <a:r>
              <a:rPr lang="en-AU" sz="2400" dirty="0" err="1"/>
              <a:t>Kaffa</a:t>
            </a:r>
            <a:r>
              <a:rPr lang="en-AU" sz="2400" dirty="0"/>
              <a:t>, a battle in which people who died of the plague were </a:t>
            </a:r>
            <a:r>
              <a:rPr lang="en-AU" sz="2400" b="1" dirty="0"/>
              <a:t>catapulted</a:t>
            </a:r>
            <a:r>
              <a:rPr lang="en-AU" sz="2400" dirty="0"/>
              <a:t>  (!) over the city walls.</a:t>
            </a:r>
          </a:p>
          <a:p>
            <a:pPr marL="0" indent="0">
              <a:buNone/>
            </a:pPr>
            <a:r>
              <a:rPr lang="en-AU" sz="2400" dirty="0"/>
              <a:t>Did it really happen?</a:t>
            </a:r>
          </a:p>
          <a:p>
            <a:endParaRPr lang="en-AU" sz="2400" dirty="0"/>
          </a:p>
        </p:txBody>
      </p:sp>
      <p:pic>
        <p:nvPicPr>
          <p:cNvPr id="10242" name="Picture 2" descr="G:\# TPT\! Royalty Free Images\Medieval\mongol_siege_edinburgh (Wikimedia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28800"/>
            <a:ext cx="4378559" cy="2557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5181600"/>
            <a:ext cx="8734838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/>
                </a:solidFill>
                <a:hlinkClick r:id="rId3"/>
              </a:rPr>
              <a:t>http://en.wikipedia.org/wiki/Feodossia</a:t>
            </a:r>
            <a:r>
              <a:rPr lang="en-AU" dirty="0">
                <a:solidFill>
                  <a:schemeClr val="accent2"/>
                </a:solidFill>
              </a:rPr>
              <a:t> </a:t>
            </a:r>
            <a:r>
              <a:rPr lang="en-AU" b="1" dirty="0">
                <a:solidFill>
                  <a:schemeClr val="accent2"/>
                </a:solidFill>
              </a:rPr>
              <a:t>(go to History section)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/>
                </a:solidFill>
                <a:hlinkClick r:id="rId4"/>
              </a:rPr>
              <a:t>http://contagions.wordpress.com/2012/06/28/plague-at-the-siege-of-caffa-1346/</a:t>
            </a:r>
            <a:endParaRPr lang="en-AU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/>
                </a:solidFill>
                <a:hlinkClick r:id="rId5"/>
              </a:rPr>
              <a:t>http://www.historyinanhour.com/2011/08/05/the-siege-of-kaffa-and-the-black-death/</a:t>
            </a:r>
            <a:endParaRPr lang="en-AU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/>
                </a:solidFill>
                <a:hlinkClick r:id="rId6"/>
              </a:rPr>
              <a:t>http://wwwnc.cdc.gov/eid/article/8/9/01-0536_article</a:t>
            </a:r>
            <a:endParaRPr lang="en-A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15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Australian Curriculum Links: Year 8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000" b="1" dirty="0"/>
              <a:t>DEPTH STUDY 3: EXPANDING CONTACTS</a:t>
            </a:r>
          </a:p>
          <a:p>
            <a:pPr marL="0" indent="0">
              <a:buNone/>
            </a:pPr>
            <a:r>
              <a:rPr lang="en-AU" sz="1800" dirty="0"/>
              <a:t>The Black Death in Asia, Europe and Africa (14th century plague)</a:t>
            </a:r>
          </a:p>
          <a:p>
            <a:pPr marL="0" indent="0">
              <a:buNone/>
            </a:pPr>
            <a:r>
              <a:rPr lang="en-AU" sz="1800" b="1" dirty="0"/>
              <a:t>TRADE and the SPREAD of the BLACK DEATH</a:t>
            </a:r>
          </a:p>
          <a:p>
            <a:r>
              <a:rPr lang="en-AU" sz="1800" dirty="0"/>
              <a:t>Living conditions and religious beliefs in the 14th century, including life expectancy, medical knowledge and beliefs about the power of God (ACDSEH015)</a:t>
            </a:r>
          </a:p>
          <a:p>
            <a:r>
              <a:rPr lang="en-AU" sz="1800" dirty="0"/>
              <a:t>The role of expanding trade between Europe and Asia in the Black Death, including the origin and spread of the disease (ACDSEH069)</a:t>
            </a:r>
          </a:p>
          <a:p>
            <a:pPr marL="0" indent="0">
              <a:buNone/>
            </a:pPr>
            <a:r>
              <a:rPr lang="en-AU" sz="1800" b="1" dirty="0"/>
              <a:t>CAUSES and SYMPTOMS of the BLACK DEATH</a:t>
            </a:r>
          </a:p>
          <a:p>
            <a:r>
              <a:rPr lang="en-AU" sz="1800" dirty="0"/>
              <a:t>The causes </a:t>
            </a:r>
            <a:r>
              <a:rPr lang="en-AU" sz="1800" dirty="0">
                <a:solidFill>
                  <a:schemeClr val="bg1">
                    <a:lumMod val="65000"/>
                  </a:schemeClr>
                </a:solidFill>
              </a:rPr>
              <a:t>and symptoms of the Black Death </a:t>
            </a:r>
            <a:r>
              <a:rPr lang="en-AU" sz="1800" dirty="0"/>
              <a:t>and the responses of different groups in society to the spread of the disease, such as the flagellants and </a:t>
            </a:r>
            <a:r>
              <a:rPr lang="en-AU" sz="1800" dirty="0">
                <a:solidFill>
                  <a:schemeClr val="bg1">
                    <a:lumMod val="65000"/>
                  </a:schemeClr>
                </a:solidFill>
              </a:rPr>
              <a:t>monasteries</a:t>
            </a:r>
            <a:r>
              <a:rPr lang="en-AU" sz="1800" dirty="0"/>
              <a:t> (ACDSEH070)</a:t>
            </a:r>
          </a:p>
          <a:p>
            <a:pPr marL="0" indent="0" algn="r">
              <a:buNone/>
            </a:pPr>
            <a:r>
              <a:rPr lang="en-AU" sz="1800" dirty="0">
                <a:hlinkClick r:id="rId2"/>
              </a:rPr>
              <a:t>http://www.australiancurriculum.edu.au/humanities-and-social-sciences/history/</a:t>
            </a:r>
            <a:endParaRPr lang="en-AU" sz="1800" dirty="0"/>
          </a:p>
          <a:p>
            <a:pPr marL="0" indent="0" algn="r">
              <a:buNone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490550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200" dirty="0"/>
              <a:t>All images from </a:t>
            </a:r>
            <a:r>
              <a:rPr lang="en-AU" sz="1200" i="1" dirty="0"/>
              <a:t>Open Clip Art.org </a:t>
            </a:r>
            <a:r>
              <a:rPr lang="en-AU" sz="1200" dirty="0"/>
              <a:t>and </a:t>
            </a:r>
            <a:r>
              <a:rPr lang="en-AU" sz="1200" i="1" dirty="0"/>
              <a:t>Wikimedia Commons.</a:t>
            </a:r>
          </a:p>
          <a:p>
            <a:r>
              <a:rPr lang="en-AU" sz="1200" b="1" i="1" dirty="0"/>
              <a:t>Chamomile: </a:t>
            </a:r>
            <a:r>
              <a:rPr lang="en-AU" sz="1200" dirty="0"/>
              <a:t>By Fir0002 20D (Own work) [GFDL 1.2 (http://www.gnu.org/licenses/old-licenses/fdl-1.2.html)], via Wikimedia Commons</a:t>
            </a:r>
          </a:p>
          <a:p>
            <a:r>
              <a:rPr lang="en-AU" sz="1200" b="1" i="1" dirty="0"/>
              <a:t>Brazil Open Sewer: </a:t>
            </a:r>
            <a:r>
              <a:rPr lang="pt-BR" sz="1200" dirty="0"/>
              <a:t>By Valter Campanato/Agência Brasil [CC-BY-3.0-br (http://creativecommons.org/licenses/by/3.0/br/deed.en)], via Wikimedia Commons</a:t>
            </a:r>
            <a:endParaRPr lang="en-AU" sz="1200" dirty="0"/>
          </a:p>
          <a:p>
            <a:r>
              <a:rPr lang="en-AU" sz="1200" b="1" i="1" dirty="0"/>
              <a:t>Young Boy sits over an open sewer in the </a:t>
            </a:r>
            <a:r>
              <a:rPr lang="en-AU" sz="1200" b="1" i="1" dirty="0" err="1"/>
              <a:t>Kiberia</a:t>
            </a:r>
            <a:r>
              <a:rPr lang="en-AU" sz="1200" b="1" i="1" dirty="0"/>
              <a:t> slum Nigeria: </a:t>
            </a:r>
            <a:r>
              <a:rPr lang="en-AU" sz="1200" i="1" dirty="0"/>
              <a:t>By </a:t>
            </a:r>
            <a:r>
              <a:rPr lang="en-AU" sz="1200" dirty="0" err="1"/>
              <a:t>Trocaire</a:t>
            </a:r>
            <a:r>
              <a:rPr lang="en-AU" sz="1200" dirty="0"/>
              <a:t> from Ireland (Kibera17  Uploaded by </a:t>
            </a:r>
            <a:r>
              <a:rPr lang="en-AU" sz="1200" dirty="0" err="1"/>
              <a:t>victorgrigas</a:t>
            </a:r>
            <a:r>
              <a:rPr lang="en-AU" sz="1200" dirty="0"/>
              <a:t>) [CC-BY-2.0 (http://creativecommons.org/licenses/by/2.0)], via Wikimedia Commons</a:t>
            </a:r>
          </a:p>
          <a:p>
            <a:r>
              <a:rPr lang="en-AU" sz="1200" b="1" i="1" dirty="0"/>
              <a:t>Water Pumps</a:t>
            </a:r>
            <a:r>
              <a:rPr lang="en-AU" sz="1200" i="1" dirty="0"/>
              <a:t>: </a:t>
            </a:r>
            <a:r>
              <a:rPr lang="en-AU" sz="1200" dirty="0"/>
              <a:t>By Oxfam East Africa [CC-BY-2.0 (http://creativecommons.org/licenses/by/2.0)], via Wikimedia Commons</a:t>
            </a:r>
          </a:p>
          <a:p>
            <a:r>
              <a:rPr lang="en-AU" sz="1200" b="1" i="1" dirty="0"/>
              <a:t>Floor Rushes</a:t>
            </a:r>
            <a:r>
              <a:rPr lang="en-AU" sz="1200" dirty="0"/>
              <a:t>: Eric Jones [CC-BY-SA-2.0 (http://creativecommons.org/licenses/by-sa/2.0)], via Wikimedia Commons</a:t>
            </a:r>
          </a:p>
          <a:p>
            <a:r>
              <a:rPr lang="en-AU" sz="1200" b="1" i="1" dirty="0"/>
              <a:t>Spices: </a:t>
            </a:r>
            <a:r>
              <a:rPr lang="en-AU" sz="1200" dirty="0"/>
              <a:t>"Spices in an Indian market" by </a:t>
            </a:r>
            <a:r>
              <a:rPr lang="en-AU" sz="1200" dirty="0" err="1"/>
              <a:t>judepics</a:t>
            </a:r>
            <a:r>
              <a:rPr lang="en-AU" sz="1200" dirty="0"/>
              <a:t> - http://www.flickr.com/photos/judepics/409841087/. Licensed under Creative Commons Attribution 2.0 via Wikimedia Commons - </a:t>
            </a:r>
            <a:r>
              <a:rPr lang="en-AU" sz="1200" dirty="0">
                <a:hlinkClick r:id="rId2"/>
              </a:rPr>
              <a:t>http://commons.wikimedia.org/wiki/File:Spices_in_an_Indian_market.jpg</a:t>
            </a:r>
            <a:r>
              <a:rPr lang="en-AU" sz="1200" dirty="0"/>
              <a:t> </a:t>
            </a:r>
          </a:p>
          <a:p>
            <a:r>
              <a:rPr lang="en-AU" sz="1200" b="1" i="1" dirty="0"/>
              <a:t>Silk yarn: </a:t>
            </a:r>
            <a:r>
              <a:rPr lang="en-AU" sz="1200" dirty="0"/>
              <a:t>"Colours of India - Silk yarn waiting to be made into saris" by McKay Savage - originally posted to Flickr as India - Colours of India - Silk yarn waiting to be made into saris. Licensed under Creative Commons Attribution 2.0 via Wikimedia Commons - </a:t>
            </a:r>
            <a:r>
              <a:rPr lang="en-AU" sz="1200" dirty="0">
                <a:hlinkClick r:id="rId3"/>
              </a:rPr>
              <a:t>http://commons.wikimedia.org/wiki/File:Colours_of_India_-_Silk_yarn_waiting_to_be_made_into_saris.jpg</a:t>
            </a:r>
            <a:r>
              <a:rPr lang="en-AU" sz="1200" dirty="0"/>
              <a:t> </a:t>
            </a:r>
          </a:p>
          <a:p>
            <a:r>
              <a:rPr lang="en-AU" sz="1200" b="1" i="1" dirty="0"/>
              <a:t>Spread of the Black Death Map 1: </a:t>
            </a:r>
            <a:r>
              <a:rPr lang="en-AU" sz="1200" dirty="0"/>
              <a:t>By </a:t>
            </a:r>
            <a:r>
              <a:rPr lang="en-AU" sz="1200" dirty="0" err="1"/>
              <a:t>Timemaps</a:t>
            </a:r>
            <a:r>
              <a:rPr lang="en-AU" sz="1200" dirty="0"/>
              <a:t> (Own work) [CC-BY-SA-3.0 (http://creativecommons.org/licenses/by-sa/3.0) or GFDL (http://www.gnu.org/copyleft/fdl.html)], via Wikimedia Commons </a:t>
            </a:r>
          </a:p>
          <a:p>
            <a:r>
              <a:rPr lang="en-AU" sz="1200" b="1" dirty="0"/>
              <a:t>Roman Trade Routes:</a:t>
            </a:r>
            <a:r>
              <a:rPr lang="en-AU" sz="1200" dirty="0"/>
              <a:t> By </a:t>
            </a:r>
            <a:r>
              <a:rPr lang="en-AU" sz="1200" dirty="0" err="1"/>
              <a:t>Adhavoc</a:t>
            </a:r>
            <a:r>
              <a:rPr lang="en-AU" sz="1200" dirty="0"/>
              <a:t> (Own work) [CC-BY-SA-3.0 (http://creativecommons.org/licenses/by-sa/3.0)], via Wikimedia Commons </a:t>
            </a:r>
            <a:r>
              <a:rPr lang="en-AU" sz="1200" dirty="0">
                <a:hlinkClick r:id="rId4"/>
              </a:rPr>
              <a:t>http://commons.wikimedia.org/wiki/File%3AEurope_180ad_roman_trade_map.png</a:t>
            </a:r>
            <a:endParaRPr lang="en-AU" sz="1200" dirty="0"/>
          </a:p>
          <a:p>
            <a:r>
              <a:rPr lang="en-AU" sz="1200" b="1" dirty="0"/>
              <a:t>Spread of Swine Flu Map: "</a:t>
            </a:r>
            <a:r>
              <a:rPr lang="en-AU" sz="1200" dirty="0"/>
              <a:t>Spread of Swine Flu in Europe" by </a:t>
            </a:r>
            <a:r>
              <a:rPr lang="en-AU" sz="1200" dirty="0" err="1"/>
              <a:t>JZTess</a:t>
            </a:r>
            <a:r>
              <a:rPr lang="en-AU" sz="1200" dirty="0"/>
              <a:t> - Own work. Licensed under Creative Commons Attribution-Share Alike 3.0 via Wikimedia Commons - http://commons.wikimedia.org/wiki/File:Spread_of_Swine_Flu_in_Europe.svg#mediaviewer/File:Spread_of_Swine_Flu_in_Europe.svg</a:t>
            </a:r>
          </a:p>
        </p:txBody>
      </p:sp>
    </p:spTree>
    <p:extLst>
      <p:ext uri="{BB962C8B-B14F-4D97-AF65-F5344CB8AC3E}">
        <p14:creationId xmlns:p14="http://schemas.microsoft.com/office/powerpoint/2010/main" val="54541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600" dirty="0"/>
              <a:t>Bbc.co.uk, (2011). </a:t>
            </a:r>
            <a:r>
              <a:rPr lang="en-AU" sz="1600" i="1" dirty="0"/>
              <a:t>BBC - History - British History in depth: Black Death: The Effect of the Plague</a:t>
            </a:r>
            <a:r>
              <a:rPr lang="en-AU" sz="1600" dirty="0"/>
              <a:t>. [online] Available at: </a:t>
            </a:r>
            <a:r>
              <a:rPr lang="en-AU" sz="1600" dirty="0">
                <a:hlinkClick r:id="rId2"/>
              </a:rPr>
              <a:t>http://www.bbc.co.uk/history/british/middle_ages/plague_countryside_01.shtml</a:t>
            </a:r>
            <a:r>
              <a:rPr lang="en-AU" sz="1600" dirty="0"/>
              <a:t>  [Accessed 20 Sep. 2014].</a:t>
            </a:r>
          </a:p>
          <a:p>
            <a:r>
              <a:rPr lang="en-AU" sz="1600" dirty="0"/>
              <a:t>HISTORY.com, (2014). </a:t>
            </a:r>
            <a:r>
              <a:rPr lang="en-AU" sz="1600" i="1" dirty="0"/>
              <a:t>Black Death - Facts &amp; Summary - HISTORY.com</a:t>
            </a:r>
            <a:r>
              <a:rPr lang="en-AU" sz="1600" dirty="0"/>
              <a:t>. [online] Available at: </a:t>
            </a:r>
            <a:r>
              <a:rPr lang="en-AU" sz="1600" dirty="0">
                <a:hlinkClick r:id="rId3"/>
              </a:rPr>
              <a:t>http://www.history.com/topics/black-death</a:t>
            </a:r>
            <a:r>
              <a:rPr lang="en-AU" sz="1600" dirty="0"/>
              <a:t>  [Accessed 20 Sep. 2014].</a:t>
            </a:r>
          </a:p>
          <a:p>
            <a:r>
              <a:rPr lang="en-AU" sz="1600" dirty="0"/>
              <a:t>Wade, N. (2010). </a:t>
            </a:r>
            <a:r>
              <a:rPr lang="en-AU" sz="1600" i="1" dirty="0"/>
              <a:t>Europe’s Plagues Came From China, Study Finds</a:t>
            </a:r>
            <a:r>
              <a:rPr lang="en-AU" sz="1600" dirty="0"/>
              <a:t>. [online] Nytimes.com. Available at: </a:t>
            </a:r>
            <a:r>
              <a:rPr lang="en-AU" sz="1600" dirty="0">
                <a:hlinkClick r:id="rId4"/>
              </a:rPr>
              <a:t>http://www.nytimes.com/2010/11/01/health/01plague.html?_r=0</a:t>
            </a:r>
            <a:r>
              <a:rPr lang="en-AU" sz="1600" dirty="0"/>
              <a:t>  [Accessed 20 Sep. 2014].</a:t>
            </a:r>
          </a:p>
          <a:p>
            <a:r>
              <a:rPr lang="en-AU" sz="1600" dirty="0"/>
              <a:t>Water.org, (2014). </a:t>
            </a:r>
            <a:r>
              <a:rPr lang="en-AU" sz="1600" i="1" dirty="0"/>
              <a:t>Water Facts: Water</a:t>
            </a:r>
            <a:r>
              <a:rPr lang="en-AU" sz="1600" dirty="0"/>
              <a:t>. [online] Available at: </a:t>
            </a:r>
            <a:r>
              <a:rPr lang="en-AU" sz="1600" dirty="0">
                <a:hlinkClick r:id="rId5"/>
              </a:rPr>
              <a:t>http://water.org/water-crisis/water-facts/water/</a:t>
            </a:r>
            <a:r>
              <a:rPr lang="en-AU" sz="1600" dirty="0"/>
              <a:t>  [Accessed 30 Sep. 2014].</a:t>
            </a:r>
          </a:p>
          <a:p>
            <a:r>
              <a:rPr lang="en-AU" sz="1600" dirty="0"/>
              <a:t>Wikipedia, (2014). </a:t>
            </a:r>
            <a:r>
              <a:rPr lang="en-AU" sz="1600" i="1" dirty="0"/>
              <a:t>Black Death</a:t>
            </a:r>
            <a:r>
              <a:rPr lang="en-AU" sz="1600" dirty="0"/>
              <a:t>. [online] Available at: </a:t>
            </a:r>
            <a:r>
              <a:rPr lang="en-AU" sz="1600" dirty="0">
                <a:hlinkClick r:id="rId6"/>
              </a:rPr>
              <a:t>http://en.wikipedia.org/wiki/Black_Death</a:t>
            </a:r>
            <a:r>
              <a:rPr lang="en-AU" sz="1600" dirty="0"/>
              <a:t>  [Accessed 20 Sep. 2014].</a:t>
            </a:r>
          </a:p>
          <a:p>
            <a:r>
              <a:rPr lang="en-AU" sz="1600" dirty="0"/>
              <a:t>Woodbury, Sarah, (2014). </a:t>
            </a:r>
            <a:r>
              <a:rPr lang="en-AU" sz="1600" i="1" dirty="0"/>
              <a:t>Life Expectancy in the Middle Ages | Sarah Woodbury</a:t>
            </a:r>
            <a:r>
              <a:rPr lang="en-AU" sz="1600" dirty="0"/>
              <a:t>. [online] Available at: </a:t>
            </a:r>
            <a:r>
              <a:rPr lang="en-AU" sz="1600" dirty="0">
                <a:hlinkClick r:id="rId7"/>
              </a:rPr>
              <a:t>http://www.sarahwoodbury.com/life-expectancy-in-the-middle-ages/</a:t>
            </a:r>
            <a:r>
              <a:rPr lang="en-AU" sz="1600" dirty="0"/>
              <a:t>  [Accessed 30 Sep. 2014].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907537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Australian Curriculum Links: Year 8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000" b="1" dirty="0"/>
              <a:t>‘What is the Black Death?’ </a:t>
            </a:r>
            <a:r>
              <a:rPr lang="en-AU" sz="2000" dirty="0"/>
              <a:t>covers:</a:t>
            </a:r>
            <a:endParaRPr lang="en-AU" sz="2000" b="1" dirty="0"/>
          </a:p>
          <a:p>
            <a:pPr marL="0" indent="0">
              <a:buNone/>
            </a:pPr>
            <a:r>
              <a:rPr lang="en-AU" sz="2000" b="1" dirty="0"/>
              <a:t>Chronology, terms and concepts</a:t>
            </a:r>
          </a:p>
          <a:p>
            <a:r>
              <a:rPr lang="en-AU" sz="2000" dirty="0"/>
              <a:t>Use historical </a:t>
            </a:r>
            <a:r>
              <a:rPr lang="en-AU" sz="2000" dirty="0">
                <a:hlinkClick r:id="rId2" tooltip="Display the glossary entry for terms"/>
              </a:rPr>
              <a:t>terms</a:t>
            </a:r>
            <a:r>
              <a:rPr lang="en-AU" sz="2000" dirty="0"/>
              <a:t> and </a:t>
            </a:r>
            <a:r>
              <a:rPr lang="en-AU" sz="2000" dirty="0">
                <a:hlinkClick r:id="rId3" tooltip="Display the glossary entry for concepts"/>
              </a:rPr>
              <a:t>concepts</a:t>
            </a:r>
            <a:r>
              <a:rPr lang="en-AU" sz="2000" dirty="0"/>
              <a:t> </a:t>
            </a:r>
            <a:r>
              <a:rPr lang="en-AU" sz="2000" dirty="0">
                <a:hlinkClick r:id="rId4" tooltip="View additional details of ACHHS149"/>
              </a:rPr>
              <a:t>(ACHHS149)</a:t>
            </a:r>
            <a:endParaRPr lang="en-AU" sz="2000" dirty="0"/>
          </a:p>
          <a:p>
            <a:pPr marL="0" indent="0">
              <a:buNone/>
            </a:pPr>
            <a:r>
              <a:rPr lang="en-AU" sz="2000" b="1" dirty="0"/>
              <a:t>Analysis and use of sources</a:t>
            </a:r>
          </a:p>
          <a:p>
            <a:r>
              <a:rPr lang="en-AU" sz="2000" dirty="0"/>
              <a:t>Identify the origin and purpose of primary and </a:t>
            </a:r>
            <a:r>
              <a:rPr lang="en-AU" sz="2000" dirty="0">
                <a:hlinkClick r:id="rId5" tooltip="Display the glossary entry for secondary sources"/>
              </a:rPr>
              <a:t>secondary sources</a:t>
            </a:r>
            <a:r>
              <a:rPr lang="en-AU" sz="2000" dirty="0">
                <a:hlinkClick r:id="rId6" tooltip="View additional details of ACHHS152"/>
              </a:rPr>
              <a:t>(ACHHS152)</a:t>
            </a:r>
            <a:endParaRPr lang="en-AU" sz="2000" b="1" dirty="0"/>
          </a:p>
          <a:p>
            <a:pPr marL="0" indent="0">
              <a:buNone/>
            </a:pPr>
            <a:r>
              <a:rPr lang="en-AU" sz="2000" b="1" dirty="0"/>
              <a:t>Depth Study 3: Expanding Contacts</a:t>
            </a:r>
          </a:p>
          <a:p>
            <a:pPr marL="0" indent="0">
              <a:buNone/>
            </a:pPr>
            <a:r>
              <a:rPr lang="en-AU" sz="2000" dirty="0"/>
              <a:t>The Black Death in Asia, Europe and Africa (14th century plague)</a:t>
            </a:r>
          </a:p>
          <a:p>
            <a:r>
              <a:rPr lang="en-AU" sz="2000" dirty="0"/>
              <a:t>The effects of the Black Death on Asian, European and African populations</a:t>
            </a:r>
            <a:r>
              <a:rPr lang="en-AU" sz="2000" dirty="0">
                <a:solidFill>
                  <a:schemeClr val="bg2"/>
                </a:solidFill>
              </a:rPr>
              <a:t>, and conflicting theories about the impact of the plague</a:t>
            </a:r>
            <a:r>
              <a:rPr lang="en-AU" sz="2000" dirty="0"/>
              <a:t> </a:t>
            </a:r>
            <a:r>
              <a:rPr lang="en-AU" sz="2000" dirty="0">
                <a:hlinkClick r:id="rId7" tooltip="View additional details of ACDSEH071"/>
              </a:rPr>
              <a:t>(ACDSEH071)</a:t>
            </a:r>
            <a:endParaRPr lang="en-AU" sz="2000" dirty="0"/>
          </a:p>
          <a:p>
            <a:endParaRPr lang="en-AU" sz="1400" dirty="0"/>
          </a:p>
          <a:p>
            <a:pPr marL="0" indent="0" algn="r">
              <a:buNone/>
            </a:pPr>
            <a:r>
              <a:rPr lang="en-AU" sz="1400" dirty="0">
                <a:hlinkClick r:id="rId8"/>
              </a:rPr>
              <a:t>http://www.australiancurriculum.edu.au/humanities-and-social-sciences/history/</a:t>
            </a:r>
            <a:endParaRPr lang="en-AU" sz="1400" dirty="0"/>
          </a:p>
          <a:p>
            <a:pPr marL="0" indent="0" algn="r">
              <a:buNone/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2544271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License: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>
                <a:hlinkClick r:id="rId3"/>
              </a:rPr>
              <a:t>http://duffystirling.wordpress.com</a:t>
            </a:r>
            <a:endParaRPr lang="en-AU" dirty="0"/>
          </a:p>
          <a:p>
            <a:endParaRPr lang="en-AU" dirty="0"/>
          </a:p>
          <a:p>
            <a:pPr marL="0" indent="0" algn="ctr">
              <a:buNone/>
            </a:pPr>
            <a:r>
              <a:rPr lang="en-AU" dirty="0"/>
              <a:t>This work is licensed under a </a:t>
            </a:r>
            <a:r>
              <a:rPr lang="en-AU" dirty="0">
                <a:hlinkClick r:id="rId4"/>
              </a:rPr>
              <a:t>Creative Commons Attribution-</a:t>
            </a:r>
            <a:r>
              <a:rPr lang="en-AU" dirty="0" err="1">
                <a:hlinkClick r:id="rId4"/>
              </a:rPr>
              <a:t>NonCommercial</a:t>
            </a:r>
            <a:r>
              <a:rPr lang="en-AU" dirty="0">
                <a:hlinkClick r:id="rId4"/>
              </a:rPr>
              <a:t>-</a:t>
            </a:r>
            <a:r>
              <a:rPr lang="en-AU" dirty="0" err="1">
                <a:hlinkClick r:id="rId4"/>
              </a:rPr>
              <a:t>ShareAlike</a:t>
            </a:r>
            <a:r>
              <a:rPr lang="en-AU" dirty="0">
                <a:hlinkClick r:id="rId4"/>
              </a:rPr>
              <a:t> 4.0 International License</a:t>
            </a:r>
            <a:r>
              <a:rPr lang="en-AU" dirty="0"/>
              <a:t>.</a:t>
            </a:r>
          </a:p>
          <a:p>
            <a:pPr marL="0" indent="0" algn="ctr">
              <a:buNone/>
            </a:pPr>
            <a:endParaRPr lang="en-AU" dirty="0"/>
          </a:p>
        </p:txBody>
      </p:sp>
      <p:pic>
        <p:nvPicPr>
          <p:cNvPr id="32770" name="Picture 2" descr="G:\# TPT\! Royalty Free Images\Black Death\88x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948751"/>
            <a:ext cx="1981200" cy="69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89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304800" y="1981200"/>
            <a:ext cx="7620000" cy="4648200"/>
          </a:xfrm>
          <a:prstGeom prst="rect">
            <a:avLst/>
          </a:prstGeom>
          <a:solidFill>
            <a:srgbClr val="FFF7E1"/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AU" sz="3200" dirty="0"/>
              <a:t>Beliefs about the cause of the Black Death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7391400" cy="5638800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Which of the following were beliefs held by contemporary people in the Middle Ages, regarding what caused the Black Death.</a:t>
            </a:r>
          </a:p>
        </p:txBody>
      </p:sp>
      <p:pic>
        <p:nvPicPr>
          <p:cNvPr id="9218" name="Picture 2" descr="G:\# TPT\! Royalty Free Images\Open Clip Art\FunDraw_dot_com_Praying_Skelet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064302"/>
            <a:ext cx="1565275" cy="26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9100" y="2057400"/>
            <a:ext cx="38481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+mn-lt"/>
              </a:rPr>
              <a:t>“The </a:t>
            </a:r>
            <a:r>
              <a:rPr lang="en-AU" sz="2400" b="1" dirty="0">
                <a:latin typeface="+mn-lt"/>
              </a:rPr>
              <a:t>aerial</a:t>
            </a:r>
            <a:r>
              <a:rPr lang="en-AU" sz="2400" dirty="0">
                <a:latin typeface="+mn-lt"/>
              </a:rPr>
              <a:t> </a:t>
            </a:r>
            <a:r>
              <a:rPr lang="en-AU" sz="2400" b="1" dirty="0">
                <a:latin typeface="+mn-lt"/>
              </a:rPr>
              <a:t>spirit</a:t>
            </a:r>
            <a:r>
              <a:rPr lang="en-AU" sz="2400" dirty="0">
                <a:latin typeface="+mn-lt"/>
              </a:rPr>
              <a:t> escaping from the eyes of the sick man strikes the healthy person standing near and looking at the sick”</a:t>
            </a:r>
            <a:endParaRPr lang="en-AU" sz="24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+mn-lt"/>
              </a:rPr>
              <a:t>Jews</a:t>
            </a:r>
            <a:r>
              <a:rPr lang="en-AU" sz="2400" dirty="0">
                <a:latin typeface="+mn-lt"/>
              </a:rPr>
              <a:t> poisoned all of the drinking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+mn-lt"/>
              </a:rPr>
              <a:t>Dirty</a:t>
            </a:r>
            <a:r>
              <a:rPr lang="en-AU" sz="2400" dirty="0">
                <a:latin typeface="+mn-lt"/>
              </a:rPr>
              <a:t> homes, sewerage filled streets and soiled food brought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+mn-lt"/>
              </a:rPr>
              <a:t>Earthquakes</a:t>
            </a:r>
            <a:r>
              <a:rPr lang="en-AU" sz="2400" dirty="0">
                <a:latin typeface="+mn-lt"/>
              </a:rPr>
              <a:t> releasing poisonous fumes.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2057400"/>
            <a:ext cx="3429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+mn-lt"/>
              </a:rPr>
              <a:t>The </a:t>
            </a:r>
            <a:r>
              <a:rPr lang="en-AU" sz="2400" b="1" dirty="0">
                <a:latin typeface="+mn-lt"/>
              </a:rPr>
              <a:t>conjunction of three planets </a:t>
            </a:r>
            <a:r>
              <a:rPr lang="en-AU" sz="2400" dirty="0">
                <a:latin typeface="+mn-lt"/>
              </a:rPr>
              <a:t>in 1345 caused a "great pestilence in the air".</a:t>
            </a:r>
            <a:r>
              <a:rPr lang="en-AU" sz="2400" b="1" dirty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+mn-lt"/>
              </a:rPr>
              <a:t>When the sea rose high, </a:t>
            </a:r>
            <a:r>
              <a:rPr lang="en-AU" sz="2400" b="1" dirty="0">
                <a:latin typeface="+mn-lt"/>
              </a:rPr>
              <a:t>the</a:t>
            </a:r>
            <a:r>
              <a:rPr lang="en-AU" sz="2400" dirty="0">
                <a:latin typeface="+mn-lt"/>
              </a:rPr>
              <a:t> </a:t>
            </a:r>
            <a:r>
              <a:rPr lang="en-AU" sz="2400" b="1" dirty="0">
                <a:latin typeface="+mn-lt"/>
              </a:rPr>
              <a:t>Devil</a:t>
            </a:r>
            <a:r>
              <a:rPr lang="en-AU" sz="2400" dirty="0">
                <a:latin typeface="+mn-lt"/>
              </a:rPr>
              <a:t> sent forth poison in the air.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+mn-lt"/>
              </a:rPr>
              <a:t>God</a:t>
            </a:r>
            <a:r>
              <a:rPr lang="en-AU" sz="2400" dirty="0">
                <a:latin typeface="+mn-lt"/>
              </a:rPr>
              <a:t> was punishing mankind for their sins.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+mn-lt"/>
              </a:rPr>
              <a:t>Close </a:t>
            </a:r>
            <a:r>
              <a:rPr lang="en-AU" sz="2400" b="1" dirty="0">
                <a:latin typeface="+mn-lt"/>
              </a:rPr>
              <a:t>contact</a:t>
            </a:r>
            <a:r>
              <a:rPr lang="en-AU" sz="2400" dirty="0">
                <a:latin typeface="+mn-lt"/>
              </a:rPr>
              <a:t> to others with the pestilence. </a:t>
            </a:r>
            <a:endParaRPr lang="en-AU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772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304800" y="1981200"/>
            <a:ext cx="7620000" cy="4648200"/>
          </a:xfrm>
          <a:prstGeom prst="rect">
            <a:avLst/>
          </a:prstGeom>
          <a:solidFill>
            <a:srgbClr val="FFF7E1"/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AU" sz="3200" dirty="0"/>
              <a:t>Beliefs about the cause of the Black Death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7391400" cy="5638800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The following are </a:t>
            </a:r>
            <a:r>
              <a:rPr lang="en-AU" sz="2400" b="1" dirty="0"/>
              <a:t>REAL</a:t>
            </a:r>
            <a:r>
              <a:rPr lang="en-AU" sz="2400" dirty="0"/>
              <a:t> beliefs held by contemporary people in the Middle Ages, regarding what caused the Black Death:</a:t>
            </a:r>
          </a:p>
        </p:txBody>
      </p:sp>
      <p:pic>
        <p:nvPicPr>
          <p:cNvPr id="9218" name="Picture 2" descr="G:\# TPT\! Royalty Free Images\Open Clip Art\FunDraw_dot_com_Praying_Skelet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064302"/>
            <a:ext cx="1565275" cy="26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9100" y="2057400"/>
            <a:ext cx="38481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+mn-lt"/>
              </a:rPr>
              <a:t>“The </a:t>
            </a:r>
            <a:r>
              <a:rPr lang="en-AU" sz="2400" b="1" dirty="0">
                <a:latin typeface="+mn-lt"/>
              </a:rPr>
              <a:t>aerial</a:t>
            </a:r>
            <a:r>
              <a:rPr lang="en-AU" sz="2400" dirty="0">
                <a:latin typeface="+mn-lt"/>
              </a:rPr>
              <a:t> </a:t>
            </a:r>
            <a:r>
              <a:rPr lang="en-AU" sz="2400" b="1" dirty="0">
                <a:latin typeface="+mn-lt"/>
              </a:rPr>
              <a:t>spirit</a:t>
            </a:r>
            <a:r>
              <a:rPr lang="en-AU" sz="2400" dirty="0">
                <a:latin typeface="+mn-lt"/>
              </a:rPr>
              <a:t> escaping from the eyes of the sick man strikes the healthy person standing near and looking at the sick”</a:t>
            </a:r>
            <a:endParaRPr lang="en-AU" sz="24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+mn-lt"/>
              </a:rPr>
              <a:t>Jews</a:t>
            </a:r>
            <a:r>
              <a:rPr lang="en-AU" sz="2400" dirty="0">
                <a:latin typeface="+mn-lt"/>
              </a:rPr>
              <a:t> poisoned all of the drinking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FFCC66"/>
                </a:solidFill>
                <a:latin typeface="+mn-lt"/>
              </a:rPr>
              <a:t>Dirty</a:t>
            </a:r>
            <a:r>
              <a:rPr lang="en-AU" sz="2400" dirty="0">
                <a:solidFill>
                  <a:srgbClr val="FFCC66"/>
                </a:solidFill>
                <a:latin typeface="+mn-lt"/>
              </a:rPr>
              <a:t> homes, sewerage filled streets and soiled food brought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+mn-lt"/>
              </a:rPr>
              <a:t>Earthquakes</a:t>
            </a:r>
            <a:r>
              <a:rPr lang="en-AU" sz="2400" dirty="0">
                <a:latin typeface="+mn-lt"/>
              </a:rPr>
              <a:t> releasing poisonous fumes.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2057400"/>
            <a:ext cx="3429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+mn-lt"/>
              </a:rPr>
              <a:t>The </a:t>
            </a:r>
            <a:r>
              <a:rPr lang="en-AU" sz="2400" b="1" dirty="0">
                <a:latin typeface="+mn-lt"/>
              </a:rPr>
              <a:t>conjunction of three planets </a:t>
            </a:r>
            <a:r>
              <a:rPr lang="en-AU" sz="2400" dirty="0">
                <a:latin typeface="+mn-lt"/>
              </a:rPr>
              <a:t>in 1345 caused a "great pestilence in the air".</a:t>
            </a:r>
            <a:r>
              <a:rPr lang="en-AU" sz="2400" b="1" dirty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+mn-lt"/>
              </a:rPr>
              <a:t>When the sea rose high, </a:t>
            </a:r>
            <a:r>
              <a:rPr lang="en-AU" sz="2400" b="1" dirty="0">
                <a:latin typeface="+mn-lt"/>
              </a:rPr>
              <a:t>the</a:t>
            </a:r>
            <a:r>
              <a:rPr lang="en-AU" sz="2400" dirty="0">
                <a:latin typeface="+mn-lt"/>
              </a:rPr>
              <a:t> </a:t>
            </a:r>
            <a:r>
              <a:rPr lang="en-AU" sz="2400" b="1" dirty="0">
                <a:latin typeface="+mn-lt"/>
              </a:rPr>
              <a:t>Devil</a:t>
            </a:r>
            <a:r>
              <a:rPr lang="en-AU" sz="2400" dirty="0">
                <a:latin typeface="+mn-lt"/>
              </a:rPr>
              <a:t> sent forth poison in the air.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+mn-lt"/>
              </a:rPr>
              <a:t>God</a:t>
            </a:r>
            <a:r>
              <a:rPr lang="en-AU" sz="2400" dirty="0">
                <a:latin typeface="+mn-lt"/>
              </a:rPr>
              <a:t> was punishing mankind for their sins.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FFCC66"/>
                </a:solidFill>
                <a:latin typeface="+mn-lt"/>
              </a:rPr>
              <a:t>Close </a:t>
            </a:r>
            <a:r>
              <a:rPr lang="en-AU" sz="2400" b="1" dirty="0">
                <a:solidFill>
                  <a:srgbClr val="FFCC66"/>
                </a:solidFill>
                <a:latin typeface="+mn-lt"/>
              </a:rPr>
              <a:t>contact</a:t>
            </a:r>
            <a:r>
              <a:rPr lang="en-AU" sz="2400" dirty="0">
                <a:solidFill>
                  <a:srgbClr val="FFCC66"/>
                </a:solidFill>
                <a:latin typeface="+mn-lt"/>
              </a:rPr>
              <a:t> to others with the pestilence. </a:t>
            </a:r>
            <a:endParaRPr lang="en-AU" sz="2400" b="1" dirty="0">
              <a:solidFill>
                <a:srgbClr val="FFCC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597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4267200" y="1981200"/>
            <a:ext cx="3657600" cy="4648200"/>
          </a:xfrm>
          <a:prstGeom prst="rect">
            <a:avLst/>
          </a:prstGeom>
          <a:solidFill>
            <a:srgbClr val="FFF7E1"/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Beliefs about the cause of the Black Death</a:t>
            </a:r>
            <a:endParaRPr lang="en-AU" dirty="0"/>
          </a:p>
        </p:txBody>
      </p:sp>
      <p:pic>
        <p:nvPicPr>
          <p:cNvPr id="9218" name="Picture 2" descr="G:\# TPT\! Royalty Free Images\Open Clip Art\FunDraw_dot_com_Praying_Skelet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064302"/>
            <a:ext cx="1565275" cy="26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9100" y="2057400"/>
            <a:ext cx="38481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>
                <a:latin typeface="+mn-lt"/>
              </a:rPr>
              <a:t>The </a:t>
            </a:r>
            <a:r>
              <a:rPr lang="en-AU" sz="3200" b="1" dirty="0">
                <a:latin typeface="+mn-lt"/>
              </a:rPr>
              <a:t>Medical</a:t>
            </a:r>
            <a:r>
              <a:rPr lang="en-AU" sz="3200" dirty="0">
                <a:latin typeface="+mn-lt"/>
              </a:rPr>
              <a:t> </a:t>
            </a:r>
            <a:r>
              <a:rPr lang="en-AU" sz="3200" b="1" dirty="0">
                <a:latin typeface="+mn-lt"/>
              </a:rPr>
              <a:t>Faculty</a:t>
            </a:r>
            <a:r>
              <a:rPr lang="en-AU" sz="3200" dirty="0">
                <a:latin typeface="+mn-lt"/>
              </a:rPr>
              <a:t> at a university in Paris told the King of France that the close alignment of three planets caused ‘bad air’ which caused the plague.</a:t>
            </a:r>
          </a:p>
          <a:p>
            <a:endParaRPr lang="en-AU" sz="32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2057400"/>
            <a:ext cx="342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+mn-lt"/>
              </a:rPr>
              <a:t>The </a:t>
            </a:r>
            <a:r>
              <a:rPr lang="en-AU" sz="2400" b="1" dirty="0">
                <a:latin typeface="+mn-lt"/>
              </a:rPr>
              <a:t>conjunction of three planets </a:t>
            </a:r>
            <a:r>
              <a:rPr lang="en-AU" sz="2400" dirty="0">
                <a:latin typeface="+mn-lt"/>
              </a:rPr>
              <a:t>in 1345 caused a "great pestilence in the air".</a:t>
            </a:r>
            <a:r>
              <a:rPr lang="en-AU" sz="2400" b="1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80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4267200" y="1981200"/>
            <a:ext cx="3657600" cy="4648200"/>
          </a:xfrm>
          <a:prstGeom prst="rect">
            <a:avLst/>
          </a:prstGeom>
          <a:solidFill>
            <a:srgbClr val="FFF7E1"/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‘Disease’ was simply not understood.</a:t>
            </a:r>
            <a:endParaRPr lang="en-AU" dirty="0"/>
          </a:p>
        </p:txBody>
      </p:sp>
      <p:pic>
        <p:nvPicPr>
          <p:cNvPr id="9218" name="Picture 2" descr="G:\# TPT\! Royalty Free Images\Open Clip Art\FunDraw_dot_com_Praying_Skelet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064302"/>
            <a:ext cx="1565275" cy="26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9100" y="2057400"/>
            <a:ext cx="38481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3200" dirty="0">
                <a:latin typeface="+mn-lt"/>
              </a:rPr>
              <a:t>However, not many realised the dangers of poor hygiene or close contact with the ill … though some may have suspected.</a:t>
            </a:r>
          </a:p>
          <a:p>
            <a:pPr marL="0" indent="0">
              <a:buNone/>
            </a:pPr>
            <a:endParaRPr lang="en-AU" sz="32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2057400"/>
            <a:ext cx="3429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latin typeface="+mn-lt"/>
              </a:rPr>
              <a:t>Dirty</a:t>
            </a:r>
            <a:r>
              <a:rPr lang="en-AU" sz="2400" dirty="0">
                <a:latin typeface="+mn-lt"/>
              </a:rPr>
              <a:t> homes, sewerage filled streets and soiled food brought disease. The </a:t>
            </a:r>
            <a:r>
              <a:rPr lang="en-AU" sz="2400" b="1" dirty="0">
                <a:latin typeface="+mn-lt"/>
              </a:rPr>
              <a:t>conjunction of three planets </a:t>
            </a:r>
            <a:r>
              <a:rPr lang="en-AU" sz="2400" dirty="0">
                <a:latin typeface="+mn-lt"/>
              </a:rPr>
              <a:t>in 1345 caused a "great pestilence in the air".</a:t>
            </a:r>
            <a:r>
              <a:rPr lang="en-AU" sz="2400" b="1" dirty="0">
                <a:latin typeface="+mn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+mn-lt"/>
              </a:rPr>
              <a:t>Close </a:t>
            </a:r>
            <a:r>
              <a:rPr lang="en-AU" sz="2400" b="1" dirty="0">
                <a:latin typeface="+mn-lt"/>
              </a:rPr>
              <a:t>contact</a:t>
            </a:r>
            <a:r>
              <a:rPr lang="en-AU" sz="2400" dirty="0">
                <a:latin typeface="+mn-lt"/>
              </a:rPr>
              <a:t> to others with the pestilence. </a:t>
            </a:r>
            <a:endParaRPr lang="en-AU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257221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5">
      <a:majorFont>
        <a:latin typeface="Viner Hand ITC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4867</TotalTime>
  <Words>3598</Words>
  <Application>Microsoft Office PowerPoint</Application>
  <PresentationFormat>On-screen Show (4:3)</PresentationFormat>
  <Paragraphs>359</Paragraphs>
  <Slides>57</Slides>
  <Notes>51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Candara</vt:lpstr>
      <vt:lpstr>Viner Hand ITC</vt:lpstr>
      <vt:lpstr>Default Design</vt:lpstr>
      <vt:lpstr>The Causes and Spread of the Black Death</vt:lpstr>
      <vt:lpstr>What do you know about what causes disease?</vt:lpstr>
      <vt:lpstr>What do you know about what causes disease?</vt:lpstr>
      <vt:lpstr>What do you know about what causes disease?</vt:lpstr>
      <vt:lpstr>Medieval Medicine</vt:lpstr>
      <vt:lpstr>Beliefs about the cause of the Black Death</vt:lpstr>
      <vt:lpstr>Beliefs about the cause of the Black Death</vt:lpstr>
      <vt:lpstr>Beliefs about the cause of the Black Death</vt:lpstr>
      <vt:lpstr>‘Disease’ was simply not understood.</vt:lpstr>
      <vt:lpstr>Medicine in the Middle Ages</vt:lpstr>
      <vt:lpstr>Medicine and Religion</vt:lpstr>
      <vt:lpstr>God’s Punishment</vt:lpstr>
      <vt:lpstr>Barber Surgeon</vt:lpstr>
      <vt:lpstr>The Four Humors</vt:lpstr>
      <vt:lpstr>Treatment in the Middle Ages</vt:lpstr>
      <vt:lpstr>Treatment in the Middle Ages</vt:lpstr>
      <vt:lpstr>Treatment in the Middle Ages</vt:lpstr>
      <vt:lpstr>Herbal Remedies</vt:lpstr>
      <vt:lpstr>So what really caused the Black Death?</vt:lpstr>
      <vt:lpstr>What causes disease to spread?</vt:lpstr>
      <vt:lpstr>What causes disease to spread?</vt:lpstr>
      <vt:lpstr>What do we do to keep our homes hygienic?</vt:lpstr>
      <vt:lpstr>Living Conditions in Medieval Europe</vt:lpstr>
      <vt:lpstr>Living Conditions in Medieval Europe</vt:lpstr>
      <vt:lpstr>Open Sewers</vt:lpstr>
      <vt:lpstr>Open Sewers</vt:lpstr>
      <vt:lpstr>Water</vt:lpstr>
      <vt:lpstr>Life Expectancy in the Middle Ages</vt:lpstr>
      <vt:lpstr>Enter the Black Death!</vt:lpstr>
      <vt:lpstr>Enter the Black Death</vt:lpstr>
      <vt:lpstr>Can you guess …</vt:lpstr>
      <vt:lpstr>Can you guess …</vt:lpstr>
      <vt:lpstr>The Oriental Rat Flea</vt:lpstr>
      <vt:lpstr>Rats … and fleas …</vt:lpstr>
      <vt:lpstr>But where did it come from?</vt:lpstr>
      <vt:lpstr>Where did it begin?</vt:lpstr>
      <vt:lpstr>Where did it begin?</vt:lpstr>
      <vt:lpstr>Where did it begin?</vt:lpstr>
      <vt:lpstr>Trade!</vt:lpstr>
      <vt:lpstr>Trade in the Middle Ages</vt:lpstr>
      <vt:lpstr>The ‘Silk Road’</vt:lpstr>
      <vt:lpstr>Spread of the Black Death</vt:lpstr>
      <vt:lpstr>Trade in the Middle Ages</vt:lpstr>
      <vt:lpstr>PowerPoint Presentation</vt:lpstr>
      <vt:lpstr>Epidemics</vt:lpstr>
      <vt:lpstr>Modern Epidemics</vt:lpstr>
      <vt:lpstr>Modern Epidemics</vt:lpstr>
      <vt:lpstr>Swine Flu</vt:lpstr>
      <vt:lpstr>In fact …</vt:lpstr>
      <vt:lpstr>Plague Today …</vt:lpstr>
      <vt:lpstr>Extension Task:</vt:lpstr>
      <vt:lpstr>Extension Task</vt:lpstr>
      <vt:lpstr>Australian Curriculum Links: Year 8 History</vt:lpstr>
      <vt:lpstr>Images</vt:lpstr>
      <vt:lpstr>References</vt:lpstr>
      <vt:lpstr>Australian Curriculum Links: Year 8 History</vt:lpstr>
      <vt:lpstr>License: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Duffy Stirling</dc:creator>
  <cp:lastModifiedBy>DONAVON Rebecca [Narrogin Senior High School]</cp:lastModifiedBy>
  <cp:revision>285</cp:revision>
  <cp:lastPrinted>1601-01-01T00:00:00Z</cp:lastPrinted>
  <dcterms:created xsi:type="dcterms:W3CDTF">1601-01-01T00:00:00Z</dcterms:created>
  <dcterms:modified xsi:type="dcterms:W3CDTF">2022-09-01T03:31:02Z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